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0" r:id="rId2"/>
  </p:sldIdLst>
  <p:sldSz cx="50406300" cy="26282650"/>
  <p:notesSz cx="6858000" cy="9144000"/>
  <p:defaultTextStyle>
    <a:defPPr>
      <a:defRPr lang="en-US"/>
    </a:defPPr>
    <a:lvl1pPr marL="0" algn="l" defTabSz="3338566" rtl="0" eaLnBrk="1" latinLnBrk="0" hangingPunct="1">
      <a:defRPr sz="6600" kern="1200">
        <a:solidFill>
          <a:schemeClr val="tx1"/>
        </a:solidFill>
        <a:latin typeface="+mn-lt"/>
        <a:ea typeface="+mn-ea"/>
        <a:cs typeface="+mn-cs"/>
      </a:defRPr>
    </a:lvl1pPr>
    <a:lvl2pPr marL="1669283" algn="l" defTabSz="3338566" rtl="0" eaLnBrk="1" latinLnBrk="0" hangingPunct="1">
      <a:defRPr sz="6600" kern="1200">
        <a:solidFill>
          <a:schemeClr val="tx1"/>
        </a:solidFill>
        <a:latin typeface="+mn-lt"/>
        <a:ea typeface="+mn-ea"/>
        <a:cs typeface="+mn-cs"/>
      </a:defRPr>
    </a:lvl2pPr>
    <a:lvl3pPr marL="3338566" algn="l" defTabSz="3338566" rtl="0" eaLnBrk="1" latinLnBrk="0" hangingPunct="1">
      <a:defRPr sz="6600" kern="1200">
        <a:solidFill>
          <a:schemeClr val="tx1"/>
        </a:solidFill>
        <a:latin typeface="+mn-lt"/>
        <a:ea typeface="+mn-ea"/>
        <a:cs typeface="+mn-cs"/>
      </a:defRPr>
    </a:lvl3pPr>
    <a:lvl4pPr marL="5007849" algn="l" defTabSz="3338566" rtl="0" eaLnBrk="1" latinLnBrk="0" hangingPunct="1">
      <a:defRPr sz="6600" kern="1200">
        <a:solidFill>
          <a:schemeClr val="tx1"/>
        </a:solidFill>
        <a:latin typeface="+mn-lt"/>
        <a:ea typeface="+mn-ea"/>
        <a:cs typeface="+mn-cs"/>
      </a:defRPr>
    </a:lvl4pPr>
    <a:lvl5pPr marL="6677132" algn="l" defTabSz="3338566" rtl="0" eaLnBrk="1" latinLnBrk="0" hangingPunct="1">
      <a:defRPr sz="6600" kern="1200">
        <a:solidFill>
          <a:schemeClr val="tx1"/>
        </a:solidFill>
        <a:latin typeface="+mn-lt"/>
        <a:ea typeface="+mn-ea"/>
        <a:cs typeface="+mn-cs"/>
      </a:defRPr>
    </a:lvl5pPr>
    <a:lvl6pPr marL="8346415" algn="l" defTabSz="3338566" rtl="0" eaLnBrk="1" latinLnBrk="0" hangingPunct="1">
      <a:defRPr sz="6600" kern="1200">
        <a:solidFill>
          <a:schemeClr val="tx1"/>
        </a:solidFill>
        <a:latin typeface="+mn-lt"/>
        <a:ea typeface="+mn-ea"/>
        <a:cs typeface="+mn-cs"/>
      </a:defRPr>
    </a:lvl6pPr>
    <a:lvl7pPr marL="10015698" algn="l" defTabSz="3338566" rtl="0" eaLnBrk="1" latinLnBrk="0" hangingPunct="1">
      <a:defRPr sz="6600" kern="1200">
        <a:solidFill>
          <a:schemeClr val="tx1"/>
        </a:solidFill>
        <a:latin typeface="+mn-lt"/>
        <a:ea typeface="+mn-ea"/>
        <a:cs typeface="+mn-cs"/>
      </a:defRPr>
    </a:lvl7pPr>
    <a:lvl8pPr marL="11684980" algn="l" defTabSz="3338566" rtl="0" eaLnBrk="1" latinLnBrk="0" hangingPunct="1">
      <a:defRPr sz="6600" kern="1200">
        <a:solidFill>
          <a:schemeClr val="tx1"/>
        </a:solidFill>
        <a:latin typeface="+mn-lt"/>
        <a:ea typeface="+mn-ea"/>
        <a:cs typeface="+mn-cs"/>
      </a:defRPr>
    </a:lvl8pPr>
    <a:lvl9pPr marL="13354263" algn="l" defTabSz="3338566" rtl="0" eaLnBrk="1" latinLnBrk="0" hangingPunct="1">
      <a:defRPr sz="6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78">
          <p15:clr>
            <a:srgbClr val="A4A3A4"/>
          </p15:clr>
        </p15:guide>
        <p15:guide id="2" pos="158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9B9"/>
    <a:srgbClr val="FF8B8B"/>
    <a:srgbClr val="B7BC9A"/>
    <a:srgbClr val="E18F5D"/>
    <a:srgbClr val="ABB189"/>
    <a:srgbClr val="C1C5A7"/>
    <a:srgbClr val="EAEAEA"/>
    <a:srgbClr val="DCD1BE"/>
    <a:srgbClr val="E4DCCE"/>
    <a:srgbClr val="DAC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0" autoAdjust="0"/>
    <p:restoredTop sz="94621" autoAdjust="0"/>
  </p:normalViewPr>
  <p:slideViewPr>
    <p:cSldViewPr>
      <p:cViewPr>
        <p:scale>
          <a:sx n="30" d="100"/>
          <a:sy n="30" d="100"/>
        </p:scale>
        <p:origin x="-3344" y="-2356"/>
      </p:cViewPr>
      <p:guideLst>
        <p:guide orient="horz" pos="8278"/>
        <p:guide pos="158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8F8E0F3-1DB9-4FC9-983A-20EBAAE3926F}" type="datetimeFigureOut">
              <a:rPr lang="ar-EG" smtClean="0"/>
              <a:pPr/>
              <a:t>18/07/1440</a:t>
            </a:fld>
            <a:endParaRPr lang="ar-EG"/>
          </a:p>
        </p:txBody>
      </p:sp>
      <p:sp>
        <p:nvSpPr>
          <p:cNvPr id="4" name="Slide Image Placeholder 3"/>
          <p:cNvSpPr>
            <a:spLocks noGrp="1" noRot="1" noChangeAspect="1"/>
          </p:cNvSpPr>
          <p:nvPr>
            <p:ph type="sldImg" idx="2"/>
          </p:nvPr>
        </p:nvSpPr>
        <p:spPr>
          <a:xfrm>
            <a:off x="141288" y="685800"/>
            <a:ext cx="6575425"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F9900C9-02B7-427B-A319-9013F46653C2}" type="slidenum">
              <a:rPr lang="ar-EG" smtClean="0"/>
              <a:pPr/>
              <a:t>‹#›</a:t>
            </a:fld>
            <a:endParaRPr lang="ar-EG"/>
          </a:p>
        </p:txBody>
      </p:sp>
    </p:spTree>
    <p:extLst>
      <p:ext uri="{BB962C8B-B14F-4D97-AF65-F5344CB8AC3E}">
        <p14:creationId xmlns:p14="http://schemas.microsoft.com/office/powerpoint/2010/main" val="286339077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685800"/>
            <a:ext cx="6575425" cy="3429000"/>
          </a:xfrm>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BF9900C9-02B7-427B-A319-9013F46653C2}" type="slidenum">
              <a:rPr lang="ar-EG" smtClean="0"/>
              <a:pPr/>
              <a:t>1</a:t>
            </a:fld>
            <a:endParaRPr lang="ar-EG"/>
          </a:p>
        </p:txBody>
      </p:sp>
    </p:spTree>
    <p:extLst>
      <p:ext uri="{BB962C8B-B14F-4D97-AF65-F5344CB8AC3E}">
        <p14:creationId xmlns:p14="http://schemas.microsoft.com/office/powerpoint/2010/main" val="156305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0474" y="8164664"/>
            <a:ext cx="42845356" cy="5633734"/>
          </a:xfrm>
        </p:spPr>
        <p:txBody>
          <a:bodyPr/>
          <a:lstStyle/>
          <a:p>
            <a:r>
              <a:rPr lang="en-US"/>
              <a:t>Click to edit Master title style</a:t>
            </a:r>
          </a:p>
        </p:txBody>
      </p:sp>
      <p:sp>
        <p:nvSpPr>
          <p:cNvPr id="3" name="Subtitle 2"/>
          <p:cNvSpPr>
            <a:spLocks noGrp="1"/>
          </p:cNvSpPr>
          <p:nvPr>
            <p:ph type="subTitle" idx="1"/>
          </p:nvPr>
        </p:nvSpPr>
        <p:spPr>
          <a:xfrm>
            <a:off x="7560947" y="14893503"/>
            <a:ext cx="35284410" cy="6716676"/>
          </a:xfrm>
        </p:spPr>
        <p:txBody>
          <a:bodyPr/>
          <a:lstStyle>
            <a:lvl1pPr marL="0" indent="0" algn="ctr">
              <a:buNone/>
              <a:defRPr>
                <a:solidFill>
                  <a:schemeClr val="tx1">
                    <a:tint val="75000"/>
                  </a:schemeClr>
                </a:solidFill>
              </a:defRPr>
            </a:lvl1pPr>
            <a:lvl2pPr marL="1669283" indent="0" algn="ctr">
              <a:buNone/>
              <a:defRPr>
                <a:solidFill>
                  <a:schemeClr val="tx1">
                    <a:tint val="75000"/>
                  </a:schemeClr>
                </a:solidFill>
              </a:defRPr>
            </a:lvl2pPr>
            <a:lvl3pPr marL="3338566" indent="0" algn="ctr">
              <a:buNone/>
              <a:defRPr>
                <a:solidFill>
                  <a:schemeClr val="tx1">
                    <a:tint val="75000"/>
                  </a:schemeClr>
                </a:solidFill>
              </a:defRPr>
            </a:lvl3pPr>
            <a:lvl4pPr marL="5007849" indent="0" algn="ctr">
              <a:buNone/>
              <a:defRPr>
                <a:solidFill>
                  <a:schemeClr val="tx1">
                    <a:tint val="75000"/>
                  </a:schemeClr>
                </a:solidFill>
              </a:defRPr>
            </a:lvl4pPr>
            <a:lvl5pPr marL="6677132" indent="0" algn="ctr">
              <a:buNone/>
              <a:defRPr>
                <a:solidFill>
                  <a:schemeClr val="tx1">
                    <a:tint val="75000"/>
                  </a:schemeClr>
                </a:solidFill>
              </a:defRPr>
            </a:lvl5pPr>
            <a:lvl6pPr marL="8346415" indent="0" algn="ctr">
              <a:buNone/>
              <a:defRPr>
                <a:solidFill>
                  <a:schemeClr val="tx1">
                    <a:tint val="75000"/>
                  </a:schemeClr>
                </a:solidFill>
              </a:defRPr>
            </a:lvl6pPr>
            <a:lvl7pPr marL="10015698" indent="0" algn="ctr">
              <a:buNone/>
              <a:defRPr>
                <a:solidFill>
                  <a:schemeClr val="tx1">
                    <a:tint val="75000"/>
                  </a:schemeClr>
                </a:solidFill>
              </a:defRPr>
            </a:lvl7pPr>
            <a:lvl8pPr marL="11684980" indent="0" algn="ctr">
              <a:buNone/>
              <a:defRPr>
                <a:solidFill>
                  <a:schemeClr val="tx1">
                    <a:tint val="75000"/>
                  </a:schemeClr>
                </a:solidFill>
              </a:defRPr>
            </a:lvl8pPr>
            <a:lvl9pPr marL="1335426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6E7F8F-4F1B-4E2A-9272-B5B380314846}" type="datetimeFigureOut">
              <a:rPr lang="en-US" smtClean="0"/>
              <a:pPr/>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E7E2F-C67B-4BF1-A849-140F401BB4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6E7F8F-4F1B-4E2A-9272-B5B380314846}" type="datetimeFigureOut">
              <a:rPr lang="en-US" smtClean="0"/>
              <a:pPr/>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E7E2F-C67B-4BF1-A849-140F401BB4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544569" y="1052531"/>
            <a:ext cx="11341418" cy="224254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20316" y="1052531"/>
            <a:ext cx="33184148" cy="224254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6E7F8F-4F1B-4E2A-9272-B5B380314846}" type="datetimeFigureOut">
              <a:rPr lang="en-US" smtClean="0"/>
              <a:pPr/>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E7E2F-C67B-4BF1-A849-140F401BB4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6E7F8F-4F1B-4E2A-9272-B5B380314846}" type="datetimeFigureOut">
              <a:rPr lang="en-US" smtClean="0"/>
              <a:pPr/>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E7E2F-C67B-4BF1-A849-140F401BB4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81752" y="16889041"/>
            <a:ext cx="42845356" cy="5220027"/>
          </a:xfrm>
        </p:spPr>
        <p:txBody>
          <a:bodyPr anchor="t"/>
          <a:lstStyle>
            <a:lvl1pPr algn="l">
              <a:defRPr sz="14600" b="1" cap="all"/>
            </a:lvl1pPr>
          </a:lstStyle>
          <a:p>
            <a:r>
              <a:rPr lang="en-US"/>
              <a:t>Click to edit Master title style</a:t>
            </a:r>
          </a:p>
        </p:txBody>
      </p:sp>
      <p:sp>
        <p:nvSpPr>
          <p:cNvPr id="3" name="Text Placeholder 2"/>
          <p:cNvSpPr>
            <a:spLocks noGrp="1"/>
          </p:cNvSpPr>
          <p:nvPr>
            <p:ph type="body" idx="1"/>
          </p:nvPr>
        </p:nvSpPr>
        <p:spPr>
          <a:xfrm>
            <a:off x="3981752" y="11139716"/>
            <a:ext cx="42845356" cy="5749329"/>
          </a:xfrm>
        </p:spPr>
        <p:txBody>
          <a:bodyPr anchor="b"/>
          <a:lstStyle>
            <a:lvl1pPr marL="0" indent="0">
              <a:buNone/>
              <a:defRPr sz="7300">
                <a:solidFill>
                  <a:schemeClr val="tx1">
                    <a:tint val="75000"/>
                  </a:schemeClr>
                </a:solidFill>
              </a:defRPr>
            </a:lvl1pPr>
            <a:lvl2pPr marL="1669283" indent="0">
              <a:buNone/>
              <a:defRPr sz="6600">
                <a:solidFill>
                  <a:schemeClr val="tx1">
                    <a:tint val="75000"/>
                  </a:schemeClr>
                </a:solidFill>
              </a:defRPr>
            </a:lvl2pPr>
            <a:lvl3pPr marL="3338566" indent="0">
              <a:buNone/>
              <a:defRPr sz="5800">
                <a:solidFill>
                  <a:schemeClr val="tx1">
                    <a:tint val="75000"/>
                  </a:schemeClr>
                </a:solidFill>
              </a:defRPr>
            </a:lvl3pPr>
            <a:lvl4pPr marL="5007849" indent="0">
              <a:buNone/>
              <a:defRPr sz="5100">
                <a:solidFill>
                  <a:schemeClr val="tx1">
                    <a:tint val="75000"/>
                  </a:schemeClr>
                </a:solidFill>
              </a:defRPr>
            </a:lvl4pPr>
            <a:lvl5pPr marL="6677132" indent="0">
              <a:buNone/>
              <a:defRPr sz="5100">
                <a:solidFill>
                  <a:schemeClr val="tx1">
                    <a:tint val="75000"/>
                  </a:schemeClr>
                </a:solidFill>
              </a:defRPr>
            </a:lvl5pPr>
            <a:lvl6pPr marL="8346415" indent="0">
              <a:buNone/>
              <a:defRPr sz="5100">
                <a:solidFill>
                  <a:schemeClr val="tx1">
                    <a:tint val="75000"/>
                  </a:schemeClr>
                </a:solidFill>
              </a:defRPr>
            </a:lvl6pPr>
            <a:lvl7pPr marL="10015698" indent="0">
              <a:buNone/>
              <a:defRPr sz="5100">
                <a:solidFill>
                  <a:schemeClr val="tx1">
                    <a:tint val="75000"/>
                  </a:schemeClr>
                </a:solidFill>
              </a:defRPr>
            </a:lvl7pPr>
            <a:lvl8pPr marL="11684980" indent="0">
              <a:buNone/>
              <a:defRPr sz="5100">
                <a:solidFill>
                  <a:schemeClr val="tx1">
                    <a:tint val="75000"/>
                  </a:schemeClr>
                </a:solidFill>
              </a:defRPr>
            </a:lvl8pPr>
            <a:lvl9pPr marL="13354263" indent="0">
              <a:buNone/>
              <a:defRPr sz="5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6E7F8F-4F1B-4E2A-9272-B5B380314846}" type="datetimeFigureOut">
              <a:rPr lang="en-US" smtClean="0"/>
              <a:pPr/>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E7E2F-C67B-4BF1-A849-140F401BB4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20314" y="6132624"/>
            <a:ext cx="22262784" cy="17345334"/>
          </a:xfrm>
        </p:spPr>
        <p:txBody>
          <a:bodyPr/>
          <a:lstStyle>
            <a:lvl1pPr>
              <a:defRPr sz="10200"/>
            </a:lvl1pPr>
            <a:lvl2pPr>
              <a:defRPr sz="8800"/>
            </a:lvl2pPr>
            <a:lvl3pPr>
              <a:defRPr sz="730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23202" y="6132624"/>
            <a:ext cx="22262784" cy="17345334"/>
          </a:xfrm>
        </p:spPr>
        <p:txBody>
          <a:bodyPr/>
          <a:lstStyle>
            <a:lvl1pPr>
              <a:defRPr sz="10200"/>
            </a:lvl1pPr>
            <a:lvl2pPr>
              <a:defRPr sz="8800"/>
            </a:lvl2pPr>
            <a:lvl3pPr>
              <a:defRPr sz="730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6E7F8F-4F1B-4E2A-9272-B5B380314846}" type="datetimeFigureOut">
              <a:rPr lang="en-US" smtClean="0"/>
              <a:pPr/>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E7E2F-C67B-4BF1-A849-140F401BB4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20326" y="5883180"/>
            <a:ext cx="22271536" cy="2451829"/>
          </a:xfrm>
        </p:spPr>
        <p:txBody>
          <a:bodyPr anchor="b"/>
          <a:lstStyle>
            <a:lvl1pPr marL="0" indent="0">
              <a:buNone/>
              <a:defRPr sz="8800" b="1"/>
            </a:lvl1pPr>
            <a:lvl2pPr marL="1669283" indent="0">
              <a:buNone/>
              <a:defRPr sz="7300" b="1"/>
            </a:lvl2pPr>
            <a:lvl3pPr marL="3338566" indent="0">
              <a:buNone/>
              <a:defRPr sz="6600" b="1"/>
            </a:lvl3pPr>
            <a:lvl4pPr marL="5007849" indent="0">
              <a:buNone/>
              <a:defRPr sz="5800" b="1"/>
            </a:lvl4pPr>
            <a:lvl5pPr marL="6677132" indent="0">
              <a:buNone/>
              <a:defRPr sz="5800" b="1"/>
            </a:lvl5pPr>
            <a:lvl6pPr marL="8346415" indent="0">
              <a:buNone/>
              <a:defRPr sz="5800" b="1"/>
            </a:lvl6pPr>
            <a:lvl7pPr marL="10015698" indent="0">
              <a:buNone/>
              <a:defRPr sz="5800" b="1"/>
            </a:lvl7pPr>
            <a:lvl8pPr marL="11684980" indent="0">
              <a:buNone/>
              <a:defRPr sz="5800" b="1"/>
            </a:lvl8pPr>
            <a:lvl9pPr marL="13354263" indent="0">
              <a:buNone/>
              <a:defRPr sz="5800" b="1"/>
            </a:lvl9pPr>
          </a:lstStyle>
          <a:p>
            <a:pPr lvl="0"/>
            <a:r>
              <a:rPr lang="en-US"/>
              <a:t>Click to edit Master text styles</a:t>
            </a:r>
          </a:p>
        </p:txBody>
      </p:sp>
      <p:sp>
        <p:nvSpPr>
          <p:cNvPr id="4" name="Content Placeholder 3"/>
          <p:cNvSpPr>
            <a:spLocks noGrp="1"/>
          </p:cNvSpPr>
          <p:nvPr>
            <p:ph sz="half" idx="2"/>
          </p:nvPr>
        </p:nvSpPr>
        <p:spPr>
          <a:xfrm>
            <a:off x="2520326" y="8335008"/>
            <a:ext cx="22271536" cy="15142945"/>
          </a:xfrm>
        </p:spPr>
        <p:txBody>
          <a:bodyPr/>
          <a:lstStyle>
            <a:lvl1pPr>
              <a:defRPr sz="8800"/>
            </a:lvl1pPr>
            <a:lvl2pPr>
              <a:defRPr sz="7300"/>
            </a:lvl2pPr>
            <a:lvl3pPr>
              <a:defRPr sz="66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605712" y="5883180"/>
            <a:ext cx="22280284" cy="2451829"/>
          </a:xfrm>
        </p:spPr>
        <p:txBody>
          <a:bodyPr anchor="b"/>
          <a:lstStyle>
            <a:lvl1pPr marL="0" indent="0">
              <a:buNone/>
              <a:defRPr sz="8800" b="1"/>
            </a:lvl1pPr>
            <a:lvl2pPr marL="1669283" indent="0">
              <a:buNone/>
              <a:defRPr sz="7300" b="1"/>
            </a:lvl2pPr>
            <a:lvl3pPr marL="3338566" indent="0">
              <a:buNone/>
              <a:defRPr sz="6600" b="1"/>
            </a:lvl3pPr>
            <a:lvl4pPr marL="5007849" indent="0">
              <a:buNone/>
              <a:defRPr sz="5800" b="1"/>
            </a:lvl4pPr>
            <a:lvl5pPr marL="6677132" indent="0">
              <a:buNone/>
              <a:defRPr sz="5800" b="1"/>
            </a:lvl5pPr>
            <a:lvl6pPr marL="8346415" indent="0">
              <a:buNone/>
              <a:defRPr sz="5800" b="1"/>
            </a:lvl6pPr>
            <a:lvl7pPr marL="10015698" indent="0">
              <a:buNone/>
              <a:defRPr sz="5800" b="1"/>
            </a:lvl7pPr>
            <a:lvl8pPr marL="11684980" indent="0">
              <a:buNone/>
              <a:defRPr sz="5800" b="1"/>
            </a:lvl8pPr>
            <a:lvl9pPr marL="13354263" indent="0">
              <a:buNone/>
              <a:defRPr sz="5800" b="1"/>
            </a:lvl9pPr>
          </a:lstStyle>
          <a:p>
            <a:pPr lvl="0"/>
            <a:r>
              <a:rPr lang="en-US"/>
              <a:t>Click to edit Master text styles</a:t>
            </a:r>
          </a:p>
        </p:txBody>
      </p:sp>
      <p:sp>
        <p:nvSpPr>
          <p:cNvPr id="6" name="Content Placeholder 5"/>
          <p:cNvSpPr>
            <a:spLocks noGrp="1"/>
          </p:cNvSpPr>
          <p:nvPr>
            <p:ph sz="quarter" idx="4"/>
          </p:nvPr>
        </p:nvSpPr>
        <p:spPr>
          <a:xfrm>
            <a:off x="25605712" y="8335008"/>
            <a:ext cx="22280284" cy="15142945"/>
          </a:xfrm>
        </p:spPr>
        <p:txBody>
          <a:bodyPr/>
          <a:lstStyle>
            <a:lvl1pPr>
              <a:defRPr sz="8800"/>
            </a:lvl1pPr>
            <a:lvl2pPr>
              <a:defRPr sz="7300"/>
            </a:lvl2pPr>
            <a:lvl3pPr>
              <a:defRPr sz="66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6E7F8F-4F1B-4E2A-9272-B5B380314846}" type="datetimeFigureOut">
              <a:rPr lang="en-US" smtClean="0"/>
              <a:pPr/>
              <a:t>3/24/2019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9E7E2F-C67B-4BF1-A849-140F401BB4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6E7F8F-4F1B-4E2A-9272-B5B380314846}" type="datetimeFigureOut">
              <a:rPr lang="en-US" smtClean="0"/>
              <a:pPr/>
              <a:t>3/24/2019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9E7E2F-C67B-4BF1-A849-140F401BB4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6E7F8F-4F1B-4E2A-9272-B5B380314846}" type="datetimeFigureOut">
              <a:rPr lang="en-US" smtClean="0"/>
              <a:pPr/>
              <a:t>3/24/2019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9E7E2F-C67B-4BF1-A849-140F401BB4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20326" y="1046439"/>
            <a:ext cx="16583328" cy="4453450"/>
          </a:xfrm>
        </p:spPr>
        <p:txBody>
          <a:bodyPr anchor="b"/>
          <a:lstStyle>
            <a:lvl1pPr algn="l">
              <a:defRPr sz="7300" b="1"/>
            </a:lvl1pPr>
          </a:lstStyle>
          <a:p>
            <a:r>
              <a:rPr lang="en-US"/>
              <a:t>Click to edit Master title style</a:t>
            </a:r>
          </a:p>
        </p:txBody>
      </p:sp>
      <p:sp>
        <p:nvSpPr>
          <p:cNvPr id="3" name="Content Placeholder 2"/>
          <p:cNvSpPr>
            <a:spLocks noGrp="1"/>
          </p:cNvSpPr>
          <p:nvPr>
            <p:ph idx="1"/>
          </p:nvPr>
        </p:nvSpPr>
        <p:spPr>
          <a:xfrm>
            <a:off x="19707471" y="1046447"/>
            <a:ext cx="28178526" cy="22431514"/>
          </a:xfrm>
        </p:spPr>
        <p:txBody>
          <a:bodyPr/>
          <a:lstStyle>
            <a:lvl1pPr>
              <a:defRPr sz="11700"/>
            </a:lvl1pPr>
            <a:lvl2pPr>
              <a:defRPr sz="10200"/>
            </a:lvl2pPr>
            <a:lvl3pPr>
              <a:defRPr sz="88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20326" y="5499893"/>
            <a:ext cx="16583328" cy="17978065"/>
          </a:xfrm>
        </p:spPr>
        <p:txBody>
          <a:bodyPr/>
          <a:lstStyle>
            <a:lvl1pPr marL="0" indent="0">
              <a:buNone/>
              <a:defRPr sz="5100"/>
            </a:lvl1pPr>
            <a:lvl2pPr marL="1669283" indent="0">
              <a:buNone/>
              <a:defRPr sz="4400"/>
            </a:lvl2pPr>
            <a:lvl3pPr marL="3338566" indent="0">
              <a:buNone/>
              <a:defRPr sz="3700"/>
            </a:lvl3pPr>
            <a:lvl4pPr marL="5007849" indent="0">
              <a:buNone/>
              <a:defRPr sz="3300"/>
            </a:lvl4pPr>
            <a:lvl5pPr marL="6677132" indent="0">
              <a:buNone/>
              <a:defRPr sz="3300"/>
            </a:lvl5pPr>
            <a:lvl6pPr marL="8346415" indent="0">
              <a:buNone/>
              <a:defRPr sz="3300"/>
            </a:lvl6pPr>
            <a:lvl7pPr marL="10015698" indent="0">
              <a:buNone/>
              <a:defRPr sz="3300"/>
            </a:lvl7pPr>
            <a:lvl8pPr marL="11684980" indent="0">
              <a:buNone/>
              <a:defRPr sz="3300"/>
            </a:lvl8pPr>
            <a:lvl9pPr marL="13354263" indent="0">
              <a:buNone/>
              <a:defRPr sz="3300"/>
            </a:lvl9pPr>
          </a:lstStyle>
          <a:p>
            <a:pPr lvl="0"/>
            <a:r>
              <a:rPr lang="en-US"/>
              <a:t>Click to edit Master text styles</a:t>
            </a:r>
          </a:p>
        </p:txBody>
      </p:sp>
      <p:sp>
        <p:nvSpPr>
          <p:cNvPr id="5" name="Date Placeholder 4"/>
          <p:cNvSpPr>
            <a:spLocks noGrp="1"/>
          </p:cNvSpPr>
          <p:nvPr>
            <p:ph type="dt" sz="half" idx="10"/>
          </p:nvPr>
        </p:nvSpPr>
        <p:spPr/>
        <p:txBody>
          <a:bodyPr/>
          <a:lstStyle/>
          <a:p>
            <a:fld id="{FD6E7F8F-4F1B-4E2A-9272-B5B380314846}" type="datetimeFigureOut">
              <a:rPr lang="en-US" smtClean="0"/>
              <a:pPr/>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E7E2F-C67B-4BF1-A849-140F401BB4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9988" y="18397856"/>
            <a:ext cx="30243780" cy="2171972"/>
          </a:xfrm>
        </p:spPr>
        <p:txBody>
          <a:bodyPr anchor="b"/>
          <a:lstStyle>
            <a:lvl1pPr algn="l">
              <a:defRPr sz="7300" b="1"/>
            </a:lvl1pPr>
          </a:lstStyle>
          <a:p>
            <a:r>
              <a:rPr lang="en-US"/>
              <a:t>Click to edit Master title style</a:t>
            </a:r>
          </a:p>
        </p:txBody>
      </p:sp>
      <p:sp>
        <p:nvSpPr>
          <p:cNvPr id="3" name="Picture Placeholder 2"/>
          <p:cNvSpPr>
            <a:spLocks noGrp="1"/>
          </p:cNvSpPr>
          <p:nvPr>
            <p:ph type="pic" idx="1"/>
          </p:nvPr>
        </p:nvSpPr>
        <p:spPr>
          <a:xfrm>
            <a:off x="9879988" y="2348402"/>
            <a:ext cx="30243780" cy="15769590"/>
          </a:xfrm>
        </p:spPr>
        <p:txBody>
          <a:bodyPr/>
          <a:lstStyle>
            <a:lvl1pPr marL="0" indent="0">
              <a:buNone/>
              <a:defRPr sz="11700"/>
            </a:lvl1pPr>
            <a:lvl2pPr marL="1669283" indent="0">
              <a:buNone/>
              <a:defRPr sz="10200"/>
            </a:lvl2pPr>
            <a:lvl3pPr marL="3338566" indent="0">
              <a:buNone/>
              <a:defRPr sz="8800"/>
            </a:lvl3pPr>
            <a:lvl4pPr marL="5007849" indent="0">
              <a:buNone/>
              <a:defRPr sz="7300"/>
            </a:lvl4pPr>
            <a:lvl5pPr marL="6677132" indent="0">
              <a:buNone/>
              <a:defRPr sz="7300"/>
            </a:lvl5pPr>
            <a:lvl6pPr marL="8346415" indent="0">
              <a:buNone/>
              <a:defRPr sz="7300"/>
            </a:lvl6pPr>
            <a:lvl7pPr marL="10015698" indent="0">
              <a:buNone/>
              <a:defRPr sz="7300"/>
            </a:lvl7pPr>
            <a:lvl8pPr marL="11684980" indent="0">
              <a:buNone/>
              <a:defRPr sz="7300"/>
            </a:lvl8pPr>
            <a:lvl9pPr marL="13354263" indent="0">
              <a:buNone/>
              <a:defRPr sz="7300"/>
            </a:lvl9pPr>
          </a:lstStyle>
          <a:p>
            <a:endParaRPr lang="en-US"/>
          </a:p>
        </p:txBody>
      </p:sp>
      <p:sp>
        <p:nvSpPr>
          <p:cNvPr id="4" name="Text Placeholder 3"/>
          <p:cNvSpPr>
            <a:spLocks noGrp="1"/>
          </p:cNvSpPr>
          <p:nvPr>
            <p:ph type="body" sz="half" idx="2"/>
          </p:nvPr>
        </p:nvSpPr>
        <p:spPr>
          <a:xfrm>
            <a:off x="9879988" y="20569828"/>
            <a:ext cx="30243780" cy="3084558"/>
          </a:xfrm>
        </p:spPr>
        <p:txBody>
          <a:bodyPr/>
          <a:lstStyle>
            <a:lvl1pPr marL="0" indent="0">
              <a:buNone/>
              <a:defRPr sz="5100"/>
            </a:lvl1pPr>
            <a:lvl2pPr marL="1669283" indent="0">
              <a:buNone/>
              <a:defRPr sz="4400"/>
            </a:lvl2pPr>
            <a:lvl3pPr marL="3338566" indent="0">
              <a:buNone/>
              <a:defRPr sz="3700"/>
            </a:lvl3pPr>
            <a:lvl4pPr marL="5007849" indent="0">
              <a:buNone/>
              <a:defRPr sz="3300"/>
            </a:lvl4pPr>
            <a:lvl5pPr marL="6677132" indent="0">
              <a:buNone/>
              <a:defRPr sz="3300"/>
            </a:lvl5pPr>
            <a:lvl6pPr marL="8346415" indent="0">
              <a:buNone/>
              <a:defRPr sz="3300"/>
            </a:lvl6pPr>
            <a:lvl7pPr marL="10015698" indent="0">
              <a:buNone/>
              <a:defRPr sz="3300"/>
            </a:lvl7pPr>
            <a:lvl8pPr marL="11684980" indent="0">
              <a:buNone/>
              <a:defRPr sz="3300"/>
            </a:lvl8pPr>
            <a:lvl9pPr marL="13354263" indent="0">
              <a:buNone/>
              <a:defRPr sz="3300"/>
            </a:lvl9pPr>
          </a:lstStyle>
          <a:p>
            <a:pPr lvl="0"/>
            <a:r>
              <a:rPr lang="en-US"/>
              <a:t>Click to edit Master text styles</a:t>
            </a:r>
          </a:p>
        </p:txBody>
      </p:sp>
      <p:sp>
        <p:nvSpPr>
          <p:cNvPr id="5" name="Date Placeholder 4"/>
          <p:cNvSpPr>
            <a:spLocks noGrp="1"/>
          </p:cNvSpPr>
          <p:nvPr>
            <p:ph type="dt" sz="half" idx="10"/>
          </p:nvPr>
        </p:nvSpPr>
        <p:spPr/>
        <p:txBody>
          <a:bodyPr/>
          <a:lstStyle/>
          <a:p>
            <a:fld id="{FD6E7F8F-4F1B-4E2A-9272-B5B380314846}" type="datetimeFigureOut">
              <a:rPr lang="en-US" smtClean="0"/>
              <a:pPr/>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E7E2F-C67B-4BF1-A849-140F401BB4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317" y="1052524"/>
            <a:ext cx="45365670" cy="4380442"/>
          </a:xfrm>
          <a:prstGeom prst="rect">
            <a:avLst/>
          </a:prstGeom>
        </p:spPr>
        <p:txBody>
          <a:bodyPr vert="horz" lIns="333857" tIns="166928" rIns="333857" bIns="166928" rtlCol="0" anchor="ctr">
            <a:normAutofit/>
          </a:bodyPr>
          <a:lstStyle/>
          <a:p>
            <a:r>
              <a:rPr lang="en-US"/>
              <a:t>Click to edit Master title style</a:t>
            </a:r>
          </a:p>
        </p:txBody>
      </p:sp>
      <p:sp>
        <p:nvSpPr>
          <p:cNvPr id="3" name="Text Placeholder 2"/>
          <p:cNvSpPr>
            <a:spLocks noGrp="1"/>
          </p:cNvSpPr>
          <p:nvPr>
            <p:ph type="body" idx="1"/>
          </p:nvPr>
        </p:nvSpPr>
        <p:spPr>
          <a:xfrm>
            <a:off x="2520317" y="6132624"/>
            <a:ext cx="45365670" cy="17345334"/>
          </a:xfrm>
          <a:prstGeom prst="rect">
            <a:avLst/>
          </a:prstGeom>
        </p:spPr>
        <p:txBody>
          <a:bodyPr vert="horz" lIns="333857" tIns="166928" rIns="333857" bIns="16692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20317" y="24360132"/>
            <a:ext cx="11761470" cy="1399308"/>
          </a:xfrm>
          <a:prstGeom prst="rect">
            <a:avLst/>
          </a:prstGeom>
        </p:spPr>
        <p:txBody>
          <a:bodyPr vert="horz" lIns="333857" tIns="166928" rIns="333857" bIns="166928" rtlCol="0" anchor="ctr"/>
          <a:lstStyle>
            <a:lvl1pPr algn="l">
              <a:defRPr sz="4400">
                <a:solidFill>
                  <a:schemeClr val="tx1">
                    <a:tint val="75000"/>
                  </a:schemeClr>
                </a:solidFill>
              </a:defRPr>
            </a:lvl1pPr>
          </a:lstStyle>
          <a:p>
            <a:fld id="{FD6E7F8F-4F1B-4E2A-9272-B5B380314846}" type="datetimeFigureOut">
              <a:rPr lang="en-US" smtClean="0"/>
              <a:pPr/>
              <a:t>3/24/2019</a:t>
            </a:fld>
            <a:endParaRPr lang="en-US"/>
          </a:p>
        </p:txBody>
      </p:sp>
      <p:sp>
        <p:nvSpPr>
          <p:cNvPr id="5" name="Footer Placeholder 4"/>
          <p:cNvSpPr>
            <a:spLocks noGrp="1"/>
          </p:cNvSpPr>
          <p:nvPr>
            <p:ph type="ftr" sz="quarter" idx="3"/>
          </p:nvPr>
        </p:nvSpPr>
        <p:spPr>
          <a:xfrm>
            <a:off x="17222154" y="24360132"/>
            <a:ext cx="15961996" cy="1399308"/>
          </a:xfrm>
          <a:prstGeom prst="rect">
            <a:avLst/>
          </a:prstGeom>
        </p:spPr>
        <p:txBody>
          <a:bodyPr vert="horz" lIns="333857" tIns="166928" rIns="333857" bIns="166928" rtlCol="0" anchor="ctr"/>
          <a:lstStyle>
            <a:lvl1pPr algn="ctr">
              <a:defRPr sz="4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24517" y="24360132"/>
            <a:ext cx="11761470" cy="1399308"/>
          </a:xfrm>
          <a:prstGeom prst="rect">
            <a:avLst/>
          </a:prstGeom>
        </p:spPr>
        <p:txBody>
          <a:bodyPr vert="horz" lIns="333857" tIns="166928" rIns="333857" bIns="166928" rtlCol="0" anchor="ctr"/>
          <a:lstStyle>
            <a:lvl1pPr algn="r">
              <a:defRPr sz="4400">
                <a:solidFill>
                  <a:schemeClr val="tx1">
                    <a:tint val="75000"/>
                  </a:schemeClr>
                </a:solidFill>
              </a:defRPr>
            </a:lvl1pPr>
          </a:lstStyle>
          <a:p>
            <a:fld id="{409E7E2F-C67B-4BF1-A849-140F401BB4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338566" rtl="0" eaLnBrk="1" latinLnBrk="0" hangingPunct="1">
        <a:spcBef>
          <a:spcPct val="0"/>
        </a:spcBef>
        <a:buNone/>
        <a:defRPr sz="16100" kern="1200">
          <a:solidFill>
            <a:schemeClr val="tx1"/>
          </a:solidFill>
          <a:latin typeface="+mj-lt"/>
          <a:ea typeface="+mj-ea"/>
          <a:cs typeface="+mj-cs"/>
        </a:defRPr>
      </a:lvl1pPr>
    </p:titleStyle>
    <p:bodyStyle>
      <a:lvl1pPr marL="1251962" indent="-1251962" algn="l" defTabSz="3338566" rtl="0" eaLnBrk="1" latinLnBrk="0" hangingPunct="1">
        <a:spcBef>
          <a:spcPct val="20000"/>
        </a:spcBef>
        <a:buFont typeface="Arial" pitchFamily="34" charset="0"/>
        <a:buChar char="•"/>
        <a:defRPr sz="11700" kern="1200">
          <a:solidFill>
            <a:schemeClr val="tx1"/>
          </a:solidFill>
          <a:latin typeface="+mn-lt"/>
          <a:ea typeface="+mn-ea"/>
          <a:cs typeface="+mn-cs"/>
        </a:defRPr>
      </a:lvl1pPr>
      <a:lvl2pPr marL="2712585" indent="-1043302" algn="l" defTabSz="3338566" rtl="0" eaLnBrk="1" latinLnBrk="0" hangingPunct="1">
        <a:spcBef>
          <a:spcPct val="20000"/>
        </a:spcBef>
        <a:buFont typeface="Arial" pitchFamily="34" charset="0"/>
        <a:buChar char="–"/>
        <a:defRPr sz="10200" kern="1200">
          <a:solidFill>
            <a:schemeClr val="tx1"/>
          </a:solidFill>
          <a:latin typeface="+mn-lt"/>
          <a:ea typeface="+mn-ea"/>
          <a:cs typeface="+mn-cs"/>
        </a:defRPr>
      </a:lvl2pPr>
      <a:lvl3pPr marL="4173207" indent="-834641" algn="l" defTabSz="3338566" rtl="0" eaLnBrk="1" latinLnBrk="0" hangingPunct="1">
        <a:spcBef>
          <a:spcPct val="20000"/>
        </a:spcBef>
        <a:buFont typeface="Arial" pitchFamily="34" charset="0"/>
        <a:buChar char="•"/>
        <a:defRPr sz="8800" kern="1200">
          <a:solidFill>
            <a:schemeClr val="tx1"/>
          </a:solidFill>
          <a:latin typeface="+mn-lt"/>
          <a:ea typeface="+mn-ea"/>
          <a:cs typeface="+mn-cs"/>
        </a:defRPr>
      </a:lvl3pPr>
      <a:lvl4pPr marL="5842490" indent="-834641" algn="l" defTabSz="3338566" rtl="0" eaLnBrk="1" latinLnBrk="0" hangingPunct="1">
        <a:spcBef>
          <a:spcPct val="20000"/>
        </a:spcBef>
        <a:buFont typeface="Arial" pitchFamily="34" charset="0"/>
        <a:buChar char="–"/>
        <a:defRPr sz="7300" kern="1200">
          <a:solidFill>
            <a:schemeClr val="tx1"/>
          </a:solidFill>
          <a:latin typeface="+mn-lt"/>
          <a:ea typeface="+mn-ea"/>
          <a:cs typeface="+mn-cs"/>
        </a:defRPr>
      </a:lvl4pPr>
      <a:lvl5pPr marL="7511773" indent="-834641" algn="l" defTabSz="3338566" rtl="0" eaLnBrk="1" latinLnBrk="0" hangingPunct="1">
        <a:spcBef>
          <a:spcPct val="20000"/>
        </a:spcBef>
        <a:buFont typeface="Arial" pitchFamily="34" charset="0"/>
        <a:buChar char="»"/>
        <a:defRPr sz="7300" kern="1200">
          <a:solidFill>
            <a:schemeClr val="tx1"/>
          </a:solidFill>
          <a:latin typeface="+mn-lt"/>
          <a:ea typeface="+mn-ea"/>
          <a:cs typeface="+mn-cs"/>
        </a:defRPr>
      </a:lvl5pPr>
      <a:lvl6pPr marL="9181056" indent="-834641" algn="l" defTabSz="3338566" rtl="0" eaLnBrk="1" latinLnBrk="0" hangingPunct="1">
        <a:spcBef>
          <a:spcPct val="20000"/>
        </a:spcBef>
        <a:buFont typeface="Arial" pitchFamily="34" charset="0"/>
        <a:buChar char="•"/>
        <a:defRPr sz="7300" kern="1200">
          <a:solidFill>
            <a:schemeClr val="tx1"/>
          </a:solidFill>
          <a:latin typeface="+mn-lt"/>
          <a:ea typeface="+mn-ea"/>
          <a:cs typeface="+mn-cs"/>
        </a:defRPr>
      </a:lvl6pPr>
      <a:lvl7pPr marL="10850339" indent="-834641" algn="l" defTabSz="3338566" rtl="0" eaLnBrk="1" latinLnBrk="0" hangingPunct="1">
        <a:spcBef>
          <a:spcPct val="20000"/>
        </a:spcBef>
        <a:buFont typeface="Arial" pitchFamily="34" charset="0"/>
        <a:buChar char="•"/>
        <a:defRPr sz="7300" kern="1200">
          <a:solidFill>
            <a:schemeClr val="tx1"/>
          </a:solidFill>
          <a:latin typeface="+mn-lt"/>
          <a:ea typeface="+mn-ea"/>
          <a:cs typeface="+mn-cs"/>
        </a:defRPr>
      </a:lvl7pPr>
      <a:lvl8pPr marL="12519622" indent="-834641" algn="l" defTabSz="3338566" rtl="0" eaLnBrk="1" latinLnBrk="0" hangingPunct="1">
        <a:spcBef>
          <a:spcPct val="20000"/>
        </a:spcBef>
        <a:buFont typeface="Arial" pitchFamily="34" charset="0"/>
        <a:buChar char="•"/>
        <a:defRPr sz="7300" kern="1200">
          <a:solidFill>
            <a:schemeClr val="tx1"/>
          </a:solidFill>
          <a:latin typeface="+mn-lt"/>
          <a:ea typeface="+mn-ea"/>
          <a:cs typeface="+mn-cs"/>
        </a:defRPr>
      </a:lvl8pPr>
      <a:lvl9pPr marL="14188905" indent="-834641" algn="l" defTabSz="3338566" rtl="0" eaLnBrk="1" latinLnBrk="0" hangingPunct="1">
        <a:spcBef>
          <a:spcPct val="20000"/>
        </a:spcBef>
        <a:buFont typeface="Arial" pitchFamily="34" charset="0"/>
        <a:buChar char="•"/>
        <a:defRPr sz="7300" kern="1200">
          <a:solidFill>
            <a:schemeClr val="tx1"/>
          </a:solidFill>
          <a:latin typeface="+mn-lt"/>
          <a:ea typeface="+mn-ea"/>
          <a:cs typeface="+mn-cs"/>
        </a:defRPr>
      </a:lvl9pPr>
    </p:bodyStyle>
    <p:otherStyle>
      <a:defPPr>
        <a:defRPr lang="en-US"/>
      </a:defPPr>
      <a:lvl1pPr marL="0" algn="l" defTabSz="3338566" rtl="0" eaLnBrk="1" latinLnBrk="0" hangingPunct="1">
        <a:defRPr sz="6600" kern="1200">
          <a:solidFill>
            <a:schemeClr val="tx1"/>
          </a:solidFill>
          <a:latin typeface="+mn-lt"/>
          <a:ea typeface="+mn-ea"/>
          <a:cs typeface="+mn-cs"/>
        </a:defRPr>
      </a:lvl1pPr>
      <a:lvl2pPr marL="1669283" algn="l" defTabSz="3338566" rtl="0" eaLnBrk="1" latinLnBrk="0" hangingPunct="1">
        <a:defRPr sz="6600" kern="1200">
          <a:solidFill>
            <a:schemeClr val="tx1"/>
          </a:solidFill>
          <a:latin typeface="+mn-lt"/>
          <a:ea typeface="+mn-ea"/>
          <a:cs typeface="+mn-cs"/>
        </a:defRPr>
      </a:lvl2pPr>
      <a:lvl3pPr marL="3338566" algn="l" defTabSz="3338566" rtl="0" eaLnBrk="1" latinLnBrk="0" hangingPunct="1">
        <a:defRPr sz="6600" kern="1200">
          <a:solidFill>
            <a:schemeClr val="tx1"/>
          </a:solidFill>
          <a:latin typeface="+mn-lt"/>
          <a:ea typeface="+mn-ea"/>
          <a:cs typeface="+mn-cs"/>
        </a:defRPr>
      </a:lvl3pPr>
      <a:lvl4pPr marL="5007849" algn="l" defTabSz="3338566" rtl="0" eaLnBrk="1" latinLnBrk="0" hangingPunct="1">
        <a:defRPr sz="6600" kern="1200">
          <a:solidFill>
            <a:schemeClr val="tx1"/>
          </a:solidFill>
          <a:latin typeface="+mn-lt"/>
          <a:ea typeface="+mn-ea"/>
          <a:cs typeface="+mn-cs"/>
        </a:defRPr>
      </a:lvl4pPr>
      <a:lvl5pPr marL="6677132" algn="l" defTabSz="3338566" rtl="0" eaLnBrk="1" latinLnBrk="0" hangingPunct="1">
        <a:defRPr sz="6600" kern="1200">
          <a:solidFill>
            <a:schemeClr val="tx1"/>
          </a:solidFill>
          <a:latin typeface="+mn-lt"/>
          <a:ea typeface="+mn-ea"/>
          <a:cs typeface="+mn-cs"/>
        </a:defRPr>
      </a:lvl5pPr>
      <a:lvl6pPr marL="8346415" algn="l" defTabSz="3338566" rtl="0" eaLnBrk="1" latinLnBrk="0" hangingPunct="1">
        <a:defRPr sz="6600" kern="1200">
          <a:solidFill>
            <a:schemeClr val="tx1"/>
          </a:solidFill>
          <a:latin typeface="+mn-lt"/>
          <a:ea typeface="+mn-ea"/>
          <a:cs typeface="+mn-cs"/>
        </a:defRPr>
      </a:lvl6pPr>
      <a:lvl7pPr marL="10015698" algn="l" defTabSz="3338566" rtl="0" eaLnBrk="1" latinLnBrk="0" hangingPunct="1">
        <a:defRPr sz="6600" kern="1200">
          <a:solidFill>
            <a:schemeClr val="tx1"/>
          </a:solidFill>
          <a:latin typeface="+mn-lt"/>
          <a:ea typeface="+mn-ea"/>
          <a:cs typeface="+mn-cs"/>
        </a:defRPr>
      </a:lvl7pPr>
      <a:lvl8pPr marL="11684980" algn="l" defTabSz="3338566" rtl="0" eaLnBrk="1" latinLnBrk="0" hangingPunct="1">
        <a:defRPr sz="6600" kern="1200">
          <a:solidFill>
            <a:schemeClr val="tx1"/>
          </a:solidFill>
          <a:latin typeface="+mn-lt"/>
          <a:ea typeface="+mn-ea"/>
          <a:cs typeface="+mn-cs"/>
        </a:defRPr>
      </a:lvl8pPr>
      <a:lvl9pPr marL="13354263" algn="l" defTabSz="3338566" rtl="0" eaLnBrk="1" latinLnBrk="0" hangingPunct="1">
        <a:defRPr sz="6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18" Type="http://schemas.openxmlformats.org/officeDocument/2006/relationships/image" Target="../media/image15.png"/><Relationship Id="rId26" Type="http://schemas.microsoft.com/office/2007/relationships/hdphoto" Target="../media/hdphoto6.wdp"/><Relationship Id="rId3" Type="http://schemas.openxmlformats.org/officeDocument/2006/relationships/image" Target="../media/image2.jpeg"/><Relationship Id="rId21" Type="http://schemas.microsoft.com/office/2007/relationships/hdphoto" Target="../media/hdphoto4.wdp"/><Relationship Id="rId7" Type="http://schemas.microsoft.com/office/2007/relationships/hdphoto" Target="../media/hdphoto1.wdp"/><Relationship Id="rId12" Type="http://schemas.microsoft.com/office/2007/relationships/hdphoto" Target="../media/hdphoto2.wdp"/><Relationship Id="rId17" Type="http://schemas.openxmlformats.org/officeDocument/2006/relationships/image" Target="../media/image14.png"/><Relationship Id="rId25"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6.png"/><Relationship Id="rId29"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9.jpeg"/><Relationship Id="rId24" Type="http://schemas.microsoft.com/office/2007/relationships/hdphoto" Target="../media/hdphoto5.wdp"/><Relationship Id="rId32" Type="http://schemas.microsoft.com/office/2007/relationships/hdphoto" Target="../media/hdphoto9.wdp"/><Relationship Id="rId5" Type="http://schemas.openxmlformats.org/officeDocument/2006/relationships/image" Target="../media/image4.jpeg"/><Relationship Id="rId15" Type="http://schemas.openxmlformats.org/officeDocument/2006/relationships/image" Target="../media/image12.png"/><Relationship Id="rId23" Type="http://schemas.openxmlformats.org/officeDocument/2006/relationships/image" Target="../media/image18.png"/><Relationship Id="rId28" Type="http://schemas.microsoft.com/office/2007/relationships/hdphoto" Target="../media/hdphoto7.wdp"/><Relationship Id="rId10" Type="http://schemas.openxmlformats.org/officeDocument/2006/relationships/image" Target="../media/image8.jpeg"/><Relationship Id="rId19" Type="http://schemas.microsoft.com/office/2007/relationships/hdphoto" Target="../media/hdphoto3.wdp"/><Relationship Id="rId31" Type="http://schemas.openxmlformats.org/officeDocument/2006/relationships/image" Target="../media/image22.jpeg"/><Relationship Id="rId4" Type="http://schemas.openxmlformats.org/officeDocument/2006/relationships/image" Target="../media/image3.jpeg"/><Relationship Id="rId9" Type="http://schemas.openxmlformats.org/officeDocument/2006/relationships/image" Target="../media/image7.png"/><Relationship Id="rId14" Type="http://schemas.openxmlformats.org/officeDocument/2006/relationships/image" Target="../media/image11.jpeg"/><Relationship Id="rId22" Type="http://schemas.openxmlformats.org/officeDocument/2006/relationships/image" Target="../media/image17.jpeg"/><Relationship Id="rId27" Type="http://schemas.openxmlformats.org/officeDocument/2006/relationships/image" Target="../media/image20.jpeg"/><Relationship Id="rId30"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 name="Isosceles Triangle 190"/>
          <p:cNvSpPr/>
          <p:nvPr/>
        </p:nvSpPr>
        <p:spPr>
          <a:xfrm flipV="1">
            <a:off x="24483070" y="24518589"/>
            <a:ext cx="656790" cy="289251"/>
          </a:xfrm>
          <a:prstGeom prst="triangl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Isosceles Triangle 189"/>
          <p:cNvSpPr/>
          <p:nvPr/>
        </p:nvSpPr>
        <p:spPr>
          <a:xfrm flipV="1">
            <a:off x="24483070" y="20126101"/>
            <a:ext cx="656790" cy="289251"/>
          </a:xfrm>
          <a:prstGeom prst="triangl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Isosceles Triangle 146"/>
          <p:cNvSpPr/>
          <p:nvPr/>
        </p:nvSpPr>
        <p:spPr>
          <a:xfrm flipV="1">
            <a:off x="24411062" y="5580485"/>
            <a:ext cx="656790" cy="289251"/>
          </a:xfrm>
          <a:prstGeom prst="triangl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flipH="1" flipV="1">
            <a:off x="24411062" y="24086540"/>
            <a:ext cx="1233286" cy="2196109"/>
          </a:xfrm>
          <a:prstGeom prst="rect">
            <a:avLst/>
          </a:prstGeom>
          <a:solidFill>
            <a:schemeClr val="tx1">
              <a:lumMod val="50000"/>
              <a:lumOff val="50000"/>
            </a:schemeClr>
          </a:solidFill>
          <a:ln>
            <a:noFill/>
          </a:ln>
          <a:effectLst>
            <a:outerShdw blurRad="50800" dist="38100" dir="16200000" rotWithShape="0">
              <a:prstClr val="black">
                <a:alpha val="40000"/>
              </a:prstClr>
            </a:outerShdw>
            <a:softEdge rad="317500"/>
          </a:effectLst>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p>
        </p:txBody>
      </p:sp>
      <p:sp>
        <p:nvSpPr>
          <p:cNvPr id="272" name="Rectangle 271"/>
          <p:cNvSpPr/>
          <p:nvPr/>
        </p:nvSpPr>
        <p:spPr>
          <a:xfrm rot="5400000">
            <a:off x="36543420" y="12386234"/>
            <a:ext cx="1874185" cy="25418822"/>
          </a:xfrm>
          <a:prstGeom prst="rect">
            <a:avLst/>
          </a:prstGeom>
          <a:gradFill rotWithShape="1">
            <a:gsLst>
              <a:gs pos="0">
                <a:schemeClr val="bg1"/>
              </a:gs>
              <a:gs pos="100000">
                <a:srgbClr val="EAEAEA"/>
              </a:gs>
            </a:gsLst>
            <a:path path="circle">
              <a:fillToRect l="50000" t="50000" r="50000" b="50000"/>
            </a:path>
          </a:gradFill>
          <a:ln w="6350" cap="flat" cmpd="sng" algn="ctr">
            <a:noFill/>
            <a:prstDash val="solid"/>
          </a:ln>
          <a:effectLst/>
          <a:scene3d>
            <a:camera prst="orthographicFront"/>
            <a:lightRig rig="flat" dir="t"/>
          </a:scene3d>
        </p:spPr>
      </p:sp>
      <p:sp>
        <p:nvSpPr>
          <p:cNvPr id="222" name="Rectangle 221"/>
          <p:cNvSpPr/>
          <p:nvPr/>
        </p:nvSpPr>
        <p:spPr>
          <a:xfrm flipH="1" flipV="1">
            <a:off x="24339054" y="19189997"/>
            <a:ext cx="1233286" cy="4608512"/>
          </a:xfrm>
          <a:prstGeom prst="rect">
            <a:avLst/>
          </a:prstGeom>
          <a:solidFill>
            <a:schemeClr val="tx1">
              <a:lumMod val="50000"/>
              <a:lumOff val="50000"/>
            </a:schemeClr>
          </a:solidFill>
          <a:ln>
            <a:noFill/>
          </a:ln>
          <a:effectLst>
            <a:outerShdw blurRad="50800" dist="38100" dir="16200000" rotWithShape="0">
              <a:prstClr val="black">
                <a:alpha val="40000"/>
              </a:prstClr>
            </a:outerShdw>
            <a:softEdge rad="317500"/>
          </a:effectLst>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p>
        </p:txBody>
      </p:sp>
      <p:sp>
        <p:nvSpPr>
          <p:cNvPr id="213" name="Rectangle 212"/>
          <p:cNvSpPr/>
          <p:nvPr/>
        </p:nvSpPr>
        <p:spPr>
          <a:xfrm flipH="1" flipV="1">
            <a:off x="24329904" y="4788397"/>
            <a:ext cx="1233286" cy="14473608"/>
          </a:xfrm>
          <a:prstGeom prst="rect">
            <a:avLst/>
          </a:prstGeom>
          <a:solidFill>
            <a:schemeClr val="tx1">
              <a:lumMod val="50000"/>
              <a:lumOff val="50000"/>
            </a:schemeClr>
          </a:solidFill>
          <a:ln>
            <a:noFill/>
          </a:ln>
          <a:effectLst>
            <a:outerShdw blurRad="50800" dist="38100" dir="16200000" rotWithShape="0">
              <a:prstClr val="black">
                <a:alpha val="40000"/>
              </a:prstClr>
            </a:outerShdw>
            <a:softEdge rad="317500"/>
          </a:effectLst>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p>
        </p:txBody>
      </p:sp>
      <p:sp>
        <p:nvSpPr>
          <p:cNvPr id="169" name="Rectangle 168"/>
          <p:cNvSpPr/>
          <p:nvPr/>
        </p:nvSpPr>
        <p:spPr>
          <a:xfrm rot="5400000">
            <a:off x="35414803" y="8807367"/>
            <a:ext cx="4059411" cy="25490830"/>
          </a:xfrm>
          <a:prstGeom prst="rect">
            <a:avLst/>
          </a:prstGeom>
          <a:gradFill rotWithShape="1">
            <a:gsLst>
              <a:gs pos="0">
                <a:schemeClr val="bg1"/>
              </a:gs>
              <a:gs pos="100000">
                <a:srgbClr val="EAEAEA"/>
              </a:gs>
            </a:gsLst>
            <a:path path="circle">
              <a:fillToRect l="50000" t="50000" r="50000" b="50000"/>
            </a:path>
          </a:gradFill>
          <a:ln w="6350" cap="flat" cmpd="sng" algn="ctr">
            <a:noFill/>
            <a:prstDash val="solid"/>
          </a:ln>
          <a:effectLst/>
          <a:scene3d>
            <a:camera prst="orthographicFront"/>
            <a:lightRig rig="flat" dir="t"/>
          </a:scene3d>
        </p:spPr>
      </p:sp>
      <p:sp>
        <p:nvSpPr>
          <p:cNvPr id="85" name="Rectangle 84"/>
          <p:cNvSpPr/>
          <p:nvPr/>
        </p:nvSpPr>
        <p:spPr>
          <a:xfrm flipH="1" flipV="1">
            <a:off x="400519" y="4072873"/>
            <a:ext cx="1233286" cy="4675964"/>
          </a:xfrm>
          <a:prstGeom prst="rect">
            <a:avLst/>
          </a:prstGeom>
          <a:solidFill>
            <a:schemeClr val="tx1">
              <a:lumMod val="50000"/>
              <a:lumOff val="50000"/>
            </a:schemeClr>
          </a:solidFill>
          <a:ln>
            <a:noFill/>
          </a:ln>
          <a:effectLst>
            <a:outerShdw blurRad="50800" dist="38100" dir="16200000" rotWithShape="0">
              <a:prstClr val="black">
                <a:alpha val="40000"/>
              </a:prstClr>
            </a:outerShdw>
            <a:softEdge rad="317500"/>
          </a:effectLst>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p>
        </p:txBody>
      </p:sp>
      <p:sp>
        <p:nvSpPr>
          <p:cNvPr id="88" name="Isosceles Triangle 87"/>
          <p:cNvSpPr/>
          <p:nvPr/>
        </p:nvSpPr>
        <p:spPr>
          <a:xfrm flipV="1">
            <a:off x="432398" y="4788397"/>
            <a:ext cx="656790" cy="289251"/>
          </a:xfrm>
          <a:prstGeom prst="triangl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Document 3"/>
          <p:cNvSpPr/>
          <p:nvPr/>
        </p:nvSpPr>
        <p:spPr>
          <a:xfrm rot="205481" flipH="1" flipV="1">
            <a:off x="-1531061" y="-3375353"/>
            <a:ext cx="52667035" cy="7821800"/>
          </a:xfrm>
          <a:prstGeom prst="flowChartPunchedCard">
            <a:avLst/>
          </a:prstGeom>
          <a:gradFill flip="none" rotWithShape="1">
            <a:gsLst>
              <a:gs pos="0">
                <a:schemeClr val="lt1">
                  <a:tint val="40000"/>
                  <a:satMod val="350000"/>
                </a:schemeClr>
              </a:gs>
              <a:gs pos="40000">
                <a:schemeClr val="accent2">
                  <a:alpha val="27000"/>
                </a:schemeClr>
              </a:gs>
              <a:gs pos="100000">
                <a:srgbClr val="E18F5D"/>
              </a:gs>
            </a:gsLst>
            <a:path path="circle">
              <a:fillToRect l="100000" t="100000"/>
            </a:path>
            <a:tileRect r="-100000" b="-100000"/>
          </a:gradFill>
          <a:ln>
            <a:noFill/>
          </a:ln>
          <a:effectLst/>
        </p:spPr>
        <p:style>
          <a:lnRef idx="1">
            <a:schemeClr val="accent4"/>
          </a:lnRef>
          <a:fillRef idx="1002">
            <a:schemeClr val="lt1"/>
          </a:fillRef>
          <a:effectRef idx="2">
            <a:schemeClr val="accent4"/>
          </a:effectRef>
          <a:fontRef idx="minor">
            <a:schemeClr val="lt1"/>
          </a:fontRef>
        </p:style>
        <p:txBody>
          <a:bodyPr rtlCol="0" anchor="ctr"/>
          <a:lstStyle/>
          <a:p>
            <a:pPr algn="ctr"/>
            <a:endParaRPr lang="en-US" dirty="0"/>
          </a:p>
        </p:txBody>
      </p:sp>
      <p:sp>
        <p:nvSpPr>
          <p:cNvPr id="90" name="Flowchart: Document 3"/>
          <p:cNvSpPr/>
          <p:nvPr/>
        </p:nvSpPr>
        <p:spPr>
          <a:xfrm rot="205481" flipH="1" flipV="1">
            <a:off x="-1521536" y="-3619294"/>
            <a:ext cx="52667035" cy="7821800"/>
          </a:xfrm>
          <a:prstGeom prst="flowChartPunchedCard">
            <a:avLst/>
          </a:prstGeom>
          <a:gradFill>
            <a:gsLst>
              <a:gs pos="0">
                <a:schemeClr val="lt1">
                  <a:tint val="40000"/>
                  <a:satMod val="350000"/>
                </a:schemeClr>
              </a:gs>
              <a:gs pos="40000">
                <a:schemeClr val="accent3">
                  <a:lumMod val="20000"/>
                  <a:lumOff val="80000"/>
                </a:schemeClr>
              </a:gs>
              <a:gs pos="100000">
                <a:schemeClr val="accent6"/>
              </a:gs>
            </a:gsLst>
          </a:gradFill>
          <a:ln>
            <a:noFill/>
          </a:ln>
          <a:effectLst/>
        </p:spPr>
        <p:style>
          <a:lnRef idx="1">
            <a:schemeClr val="accent6"/>
          </a:lnRef>
          <a:fillRef idx="1002">
            <a:schemeClr val="lt1"/>
          </a:fillRef>
          <a:effectRef idx="2">
            <a:schemeClr val="accent6"/>
          </a:effectRef>
          <a:fontRef idx="minor">
            <a:schemeClr val="lt1"/>
          </a:fontRef>
        </p:style>
        <p:txBody>
          <a:bodyPr rtlCol="0" anchor="ctr"/>
          <a:lstStyle/>
          <a:p>
            <a:pPr algn="ctr"/>
            <a:endParaRPr lang="en-US" dirty="0"/>
          </a:p>
        </p:txBody>
      </p:sp>
      <p:sp>
        <p:nvSpPr>
          <p:cNvPr id="91" name="Rectangle 90"/>
          <p:cNvSpPr/>
          <p:nvPr/>
        </p:nvSpPr>
        <p:spPr>
          <a:xfrm rot="5400000">
            <a:off x="10111588" y="-4902565"/>
            <a:ext cx="4240582" cy="22918206"/>
          </a:xfrm>
          <a:prstGeom prst="rect">
            <a:avLst/>
          </a:prstGeom>
          <a:gradFill rotWithShape="1">
            <a:gsLst>
              <a:gs pos="0">
                <a:schemeClr val="bg1"/>
              </a:gs>
              <a:gs pos="100000">
                <a:srgbClr val="EAEAEA"/>
              </a:gs>
            </a:gsLst>
            <a:path path="circle">
              <a:fillToRect l="50000" t="50000" r="50000" b="50000"/>
            </a:path>
          </a:gradFill>
          <a:ln w="6350" cap="flat" cmpd="sng" algn="ctr">
            <a:noFill/>
            <a:prstDash val="solid"/>
          </a:ln>
          <a:effectLst/>
          <a:scene3d>
            <a:camera prst="orthographicFront"/>
            <a:lightRig rig="flat" dir="t"/>
          </a:scene3d>
        </p:spPr>
      </p:sp>
      <p:grpSp>
        <p:nvGrpSpPr>
          <p:cNvPr id="92" name="Group 91"/>
          <p:cNvGrpSpPr/>
          <p:nvPr/>
        </p:nvGrpSpPr>
        <p:grpSpPr>
          <a:xfrm>
            <a:off x="434170" y="3967739"/>
            <a:ext cx="6579900" cy="785342"/>
            <a:chOff x="5580112" y="3140968"/>
            <a:chExt cx="1181767" cy="648072"/>
          </a:xfrm>
          <a:solidFill>
            <a:srgbClr val="ABB189"/>
          </a:solidFill>
          <a:effectLst>
            <a:outerShdw blurRad="50800" dist="38100" dir="5400000" algn="t" rotWithShape="0">
              <a:prstClr val="black">
                <a:alpha val="40000"/>
              </a:prstClr>
            </a:outerShdw>
          </a:effectLst>
        </p:grpSpPr>
        <p:sp>
          <p:nvSpPr>
            <p:cNvPr id="93" name="Rectangle 92"/>
            <p:cNvSpPr/>
            <p:nvPr/>
          </p:nvSpPr>
          <p:spPr>
            <a:xfrm>
              <a:off x="5580112" y="3140968"/>
              <a:ext cx="1039316" cy="6480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Isosceles Triangle 93"/>
            <p:cNvSpPr/>
            <p:nvPr/>
          </p:nvSpPr>
          <p:spPr>
            <a:xfrm>
              <a:off x="6151907" y="3140968"/>
              <a:ext cx="609972" cy="648072"/>
            </a:xfrm>
            <a:prstGeom prst="triangle">
              <a:avLst>
                <a:gd name="adj" fmla="val 7612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5" name="TextBox 94"/>
          <p:cNvSpPr txBox="1"/>
          <p:nvPr/>
        </p:nvSpPr>
        <p:spPr>
          <a:xfrm>
            <a:off x="722377" y="3924301"/>
            <a:ext cx="3513782" cy="732123"/>
          </a:xfrm>
          <a:prstGeom prst="rect">
            <a:avLst/>
          </a:prstGeom>
          <a:noFill/>
          <a:scene3d>
            <a:camera prst="orthographicFront"/>
            <a:lightRig rig="threePt" dir="t"/>
          </a:scene3d>
          <a:sp3d>
            <a:bevelT/>
          </a:sp3d>
        </p:spPr>
        <p:txBody>
          <a:bodyPr wrap="none" lIns="0" tIns="0" rIns="0" bIns="0" rtlCol="1">
            <a:spAutoFit/>
          </a:bodyPr>
          <a:lstStyle/>
          <a:p>
            <a:pPr marL="0" lvl="1" indent="-228600" algn="ctr">
              <a:lnSpc>
                <a:spcPct val="120000"/>
              </a:lnSpc>
              <a:spcBef>
                <a:spcPts val="1000"/>
              </a:spcBef>
              <a:buClr>
                <a:srgbClr val="FCE142"/>
              </a:buClr>
              <a:buSzPct val="110000"/>
              <a:defRPr/>
            </a:pPr>
            <a:r>
              <a:rPr lang="en-US" sz="4400" b="1" i="1" spc="-50" dirty="0">
                <a:latin typeface="Lucida Sans" pitchFamily="34" charset="0"/>
              </a:rPr>
              <a:t>Introduction</a:t>
            </a:r>
          </a:p>
        </p:txBody>
      </p:sp>
      <p:sp>
        <p:nvSpPr>
          <p:cNvPr id="97" name="Oval 96"/>
          <p:cNvSpPr/>
          <p:nvPr/>
        </p:nvSpPr>
        <p:spPr>
          <a:xfrm rot="10800000">
            <a:off x="895416" y="-612203"/>
            <a:ext cx="3497422" cy="3536282"/>
          </a:xfrm>
          <a:prstGeom prst="ellipse">
            <a:avLst/>
          </a:prstGeom>
          <a:solidFill>
            <a:schemeClr val="bg1"/>
          </a:solidFill>
          <a:ln w="38100">
            <a:solidFill>
              <a:schemeClr val="accent3">
                <a:lumMod val="60000"/>
                <a:lumOff val="40000"/>
              </a:schemeClr>
            </a:solidFill>
            <a:prstDash val="solid"/>
          </a:ln>
          <a:effectLst>
            <a:innerShdw blurRad="203200" dist="50800" dir="5400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33747" tIns="166874" rIns="333747" bIns="166874" rtlCol="0" anchor="ctr"/>
          <a:lstStyle/>
          <a:p>
            <a:pPr algn="ctr"/>
            <a:endParaRPr lang="en-US" sz="5400" dirty="0"/>
          </a:p>
        </p:txBody>
      </p:sp>
      <p:sp>
        <p:nvSpPr>
          <p:cNvPr id="100" name="TextBox 99"/>
          <p:cNvSpPr txBox="1"/>
          <p:nvPr/>
        </p:nvSpPr>
        <p:spPr>
          <a:xfrm>
            <a:off x="864446" y="4932413"/>
            <a:ext cx="22697361" cy="3730787"/>
          </a:xfrm>
          <a:prstGeom prst="rect">
            <a:avLst/>
          </a:prstGeom>
          <a:noFill/>
        </p:spPr>
        <p:txBody>
          <a:bodyPr wrap="square" lIns="110258" tIns="55129" rIns="110258" bIns="55129" rtlCol="1">
            <a:spAutoFit/>
          </a:bodyPr>
          <a:lstStyle/>
          <a:p>
            <a:pPr algn="just">
              <a:lnSpc>
                <a:spcPct val="120000"/>
              </a:lnSpc>
              <a:spcBef>
                <a:spcPts val="1000"/>
              </a:spcBef>
              <a:buClr>
                <a:schemeClr val="accent4"/>
              </a:buClr>
              <a:buSzPct val="150000"/>
            </a:pPr>
            <a:r>
              <a:rPr lang="en-US" sz="2800" b="1" spc="-30" dirty="0">
                <a:latin typeface="Book Antiqua" pitchFamily="18" charset="0"/>
              </a:rPr>
              <a:t>Loss of hard and soft tissue after tooth extraction can impede proper prosthetic restoration using dental implants. Socket preservation procedures have been reported to minimize </a:t>
            </a:r>
            <a:r>
              <a:rPr lang="en-US" sz="2800" b="1" spc="-30" dirty="0" err="1">
                <a:latin typeface="Book Antiqua" pitchFamily="18" charset="0"/>
              </a:rPr>
              <a:t>resorption</a:t>
            </a:r>
            <a:r>
              <a:rPr lang="en-US" sz="2800" b="1" spc="-30" dirty="0">
                <a:latin typeface="Book Antiqua" pitchFamily="18" charset="0"/>
              </a:rPr>
              <a:t> of tissue and maximize bone formation inside the socket. Several calcium phosphate materials have been used for socket preservation, however with variable degrees of success due to limited graft bioactivity and resorbability. For example, the poor resorption of the hydroxyapatite have interfered with the osteogenic activities and tissue regeneration which compromised  successful dental implant placement [1]. In the present study, we report on the use of a novel resorbable bioactive Silica-Calcium Phosphate Composite (SCPC) bone graft for socket preservation. C</a:t>
            </a:r>
            <a:r>
              <a:rPr lang="en-US" sz="2800" b="1" dirty="0">
                <a:latin typeface="Book Antiqua" pitchFamily="18" charset="0"/>
              </a:rPr>
              <a:t>one beam computed tomography (CBCT) and histology of core bone biopsy confirmed </a:t>
            </a:r>
            <a:r>
              <a:rPr lang="en-US" sz="2800" b="1" spc="-30" dirty="0">
                <a:latin typeface="Book Antiqua" pitchFamily="18" charset="0"/>
              </a:rPr>
              <a:t>Bone regeneration and graft material resorption in the extraction socket six months post operative.  </a:t>
            </a:r>
          </a:p>
        </p:txBody>
      </p:sp>
      <p:sp>
        <p:nvSpPr>
          <p:cNvPr id="126" name="Rectangle 125"/>
          <p:cNvSpPr/>
          <p:nvPr/>
        </p:nvSpPr>
        <p:spPr>
          <a:xfrm>
            <a:off x="3195151" y="516465"/>
            <a:ext cx="44978551" cy="1184160"/>
          </a:xfrm>
          <a:prstGeom prst="rect">
            <a:avLst/>
          </a:prstGeom>
          <a:noFill/>
        </p:spPr>
        <p:txBody>
          <a:bodyPr wrap="square" lIns="432044" tIns="216022" rIns="432044" bIns="216022">
            <a:spAutoFit/>
          </a:bodyPr>
          <a:lstStyle/>
          <a:p>
            <a:pPr lvl="0" algn="ctr" defTabSz="914363">
              <a:lnSpc>
                <a:spcPct val="90000"/>
              </a:lnSpc>
              <a:spcBef>
                <a:spcPct val="0"/>
              </a:spcBef>
              <a:defRPr/>
            </a:pPr>
            <a:r>
              <a:rPr lang="en-US" sz="5400" kern="0" dirty="0">
                <a:latin typeface="Albertus Extra Bold" pitchFamily="34" charset="0"/>
                <a:cs typeface="Arial" charset="0"/>
              </a:rPr>
              <a:t>Bone Regeneration in Extraction Socket Grafted with Resorbable Bioactive SCPC Dental Bone Graft. A Case Report</a:t>
            </a:r>
            <a:endParaRPr kumimoji="0" lang="en-US" sz="5400" i="0" u="none" strike="noStrike" kern="0" normalizeH="0" baseline="0" noProof="0" dirty="0">
              <a:uLnTx/>
              <a:uFillTx/>
              <a:latin typeface="Albertus Extra Bold" pitchFamily="34" charset="0"/>
              <a:cs typeface="Arial" charset="0"/>
            </a:endParaRPr>
          </a:p>
        </p:txBody>
      </p:sp>
      <p:sp>
        <p:nvSpPr>
          <p:cNvPr id="127" name="TextBox 126"/>
          <p:cNvSpPr txBox="1"/>
          <p:nvPr/>
        </p:nvSpPr>
        <p:spPr>
          <a:xfrm>
            <a:off x="9042242" y="2556149"/>
            <a:ext cx="33370819" cy="790880"/>
          </a:xfrm>
          <a:prstGeom prst="rect">
            <a:avLst/>
          </a:prstGeom>
          <a:noFill/>
        </p:spPr>
        <p:txBody>
          <a:bodyPr wrap="square" lIns="110258" tIns="55129" rIns="110258" bIns="55129" rtlCol="1">
            <a:spAutoFit/>
          </a:bodyPr>
          <a:lstStyle/>
          <a:p>
            <a:pPr algn="ctr">
              <a:lnSpc>
                <a:spcPct val="92000"/>
              </a:lnSpc>
            </a:pPr>
            <a:r>
              <a:rPr lang="en-US" sz="2400" baseline="30000" dirty="0">
                <a:latin typeface="Book Antiqua" pitchFamily="18" charset="0"/>
              </a:rPr>
              <a:t>1</a:t>
            </a:r>
            <a:r>
              <a:rPr lang="en-US" sz="2400" dirty="0">
                <a:latin typeface="Book Antiqua" pitchFamily="18" charset="0"/>
              </a:rPr>
              <a:t>Lecturer, Department of Oral Medicine and </a:t>
            </a:r>
            <a:r>
              <a:rPr lang="en-US" sz="2400" dirty="0" err="1">
                <a:latin typeface="Book Antiqua" pitchFamily="18" charset="0"/>
              </a:rPr>
              <a:t>Periodontology</a:t>
            </a:r>
            <a:r>
              <a:rPr lang="en-US" sz="2400" dirty="0">
                <a:latin typeface="Book Antiqua" pitchFamily="18" charset="0"/>
              </a:rPr>
              <a:t>, Faculty of Dentistry, Alexandria University, Alexandria, Egypt.  </a:t>
            </a:r>
            <a:r>
              <a:rPr lang="en-US" sz="2400" baseline="30000" dirty="0">
                <a:latin typeface="Book Antiqua" pitchFamily="18" charset="0"/>
              </a:rPr>
              <a:t>2</a:t>
            </a:r>
            <a:r>
              <a:rPr lang="en-US" sz="2400" dirty="0">
                <a:latin typeface="Book Antiqua" pitchFamily="18" charset="0"/>
              </a:rPr>
              <a:t>Associate Professor, Department of Mechanical Engineering and</a:t>
            </a:r>
          </a:p>
          <a:p>
            <a:pPr algn="ctr">
              <a:lnSpc>
                <a:spcPct val="92000"/>
              </a:lnSpc>
            </a:pPr>
            <a:r>
              <a:rPr lang="en-US" sz="2400" dirty="0">
                <a:latin typeface="Book Antiqua" pitchFamily="18" charset="0"/>
              </a:rPr>
              <a:t>Engineering Science, University of North Carolina at Charlotte, Charlotte, NC.</a:t>
            </a:r>
            <a:endParaRPr lang="en-US" sz="2400" baseline="30000" dirty="0">
              <a:latin typeface="Book Antiqua" pitchFamily="18" charset="0"/>
            </a:endParaRPr>
          </a:p>
        </p:txBody>
      </p:sp>
      <p:sp>
        <p:nvSpPr>
          <p:cNvPr id="128" name="TextBox 127"/>
          <p:cNvSpPr txBox="1"/>
          <p:nvPr/>
        </p:nvSpPr>
        <p:spPr>
          <a:xfrm>
            <a:off x="14568934" y="1692053"/>
            <a:ext cx="22230985" cy="677108"/>
          </a:xfrm>
          <a:prstGeom prst="rect">
            <a:avLst/>
          </a:prstGeom>
          <a:noFill/>
        </p:spPr>
        <p:txBody>
          <a:bodyPr wrap="square" lIns="0" tIns="0" rIns="0" bIns="0" rtlCol="1">
            <a:spAutoFit/>
          </a:bodyPr>
          <a:lstStyle/>
          <a:p>
            <a:pPr algn="ctr">
              <a:lnSpc>
                <a:spcPct val="110000"/>
              </a:lnSpc>
              <a:spcBef>
                <a:spcPts val="1206"/>
              </a:spcBef>
            </a:pPr>
            <a:r>
              <a:rPr lang="en-US" sz="4000" b="1" dirty="0">
                <a:latin typeface="Book Antiqua" pitchFamily="18" charset="0"/>
              </a:rPr>
              <a:t>Rania A. Fahmy</a:t>
            </a:r>
            <a:r>
              <a:rPr lang="en-US" sz="4000" b="1" baseline="30000" dirty="0">
                <a:latin typeface="Book Antiqua" pitchFamily="18" charset="0"/>
              </a:rPr>
              <a:t>1</a:t>
            </a:r>
            <a:r>
              <a:rPr lang="en-US" sz="4000" b="1" dirty="0">
                <a:latin typeface="Book Antiqua" pitchFamily="18" charset="0"/>
              </a:rPr>
              <a:t> DDS, PhD,  Ahmed El-Ghannam</a:t>
            </a:r>
            <a:r>
              <a:rPr lang="en-US" sz="4000" b="1" baseline="30000" dirty="0">
                <a:latin typeface="Book Antiqua" pitchFamily="18" charset="0"/>
              </a:rPr>
              <a:t>2</a:t>
            </a:r>
            <a:r>
              <a:rPr lang="en-US" sz="4000" b="1" dirty="0">
                <a:latin typeface="Book Antiqua" pitchFamily="18" charset="0"/>
              </a:rPr>
              <a:t>, PhD</a:t>
            </a:r>
            <a:endParaRPr lang="ar-EG" sz="4000" b="1" dirty="0">
              <a:latin typeface="Book Antiqua" pitchFamily="18" charset="0"/>
            </a:endParaRPr>
          </a:p>
        </p:txBody>
      </p:sp>
      <p:pic>
        <p:nvPicPr>
          <p:cNvPr id="130" name="Picture 1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1887" y="15185"/>
            <a:ext cx="2054374" cy="2452454"/>
          </a:xfrm>
          <a:prstGeom prst="rect">
            <a:avLst/>
          </a:prstGeom>
        </p:spPr>
      </p:pic>
      <p:sp>
        <p:nvSpPr>
          <p:cNvPr id="131" name="Oval 130"/>
          <p:cNvSpPr/>
          <p:nvPr/>
        </p:nvSpPr>
        <p:spPr>
          <a:xfrm rot="10800000">
            <a:off x="45725430" y="899965"/>
            <a:ext cx="3497422" cy="3536282"/>
          </a:xfrm>
          <a:prstGeom prst="ellipse">
            <a:avLst/>
          </a:prstGeom>
          <a:solidFill>
            <a:schemeClr val="bg1"/>
          </a:solidFill>
          <a:ln w="38100">
            <a:solidFill>
              <a:schemeClr val="accent3">
                <a:lumMod val="60000"/>
                <a:lumOff val="40000"/>
              </a:schemeClr>
            </a:solidFill>
            <a:prstDash val="solid"/>
          </a:ln>
          <a:effectLst>
            <a:innerShdw blurRad="203200" dist="50800" dir="5400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33747" tIns="166874" rIns="333747" bIns="166874" rtlCol="0" anchor="ctr"/>
          <a:lstStyle/>
          <a:p>
            <a:pPr algn="ctr"/>
            <a:endParaRPr lang="en-US" sz="5400" dirty="0"/>
          </a:p>
        </p:txBody>
      </p:sp>
      <p:pic>
        <p:nvPicPr>
          <p:cNvPr id="129" name="Picture 128"/>
          <p:cNvPicPr/>
          <p:nvPr/>
        </p:nvPicPr>
        <p:blipFill>
          <a:blip r:embed="rId4" cstate="print">
            <a:extLst>
              <a:ext uri="{28A0092B-C50C-407E-A947-70E740481C1C}">
                <a14:useLocalDpi xmlns:a14="http://schemas.microsoft.com/office/drawing/2010/main" val="0"/>
              </a:ext>
            </a:extLst>
          </a:blip>
          <a:stretch>
            <a:fillRect/>
          </a:stretch>
        </p:blipFill>
        <p:spPr>
          <a:xfrm>
            <a:off x="46145709" y="1729956"/>
            <a:ext cx="2700000" cy="1927022"/>
          </a:xfrm>
          <a:prstGeom prst="rect">
            <a:avLst/>
          </a:prstGeom>
        </p:spPr>
      </p:pic>
      <p:sp>
        <p:nvSpPr>
          <p:cNvPr id="77" name="Rectangle 76"/>
          <p:cNvSpPr/>
          <p:nvPr/>
        </p:nvSpPr>
        <p:spPr>
          <a:xfrm flipH="1" flipV="1">
            <a:off x="351240" y="8892853"/>
            <a:ext cx="1233286" cy="16921880"/>
          </a:xfrm>
          <a:prstGeom prst="rect">
            <a:avLst/>
          </a:prstGeom>
          <a:solidFill>
            <a:schemeClr val="tx1">
              <a:lumMod val="50000"/>
              <a:lumOff val="50000"/>
            </a:schemeClr>
          </a:solidFill>
          <a:ln>
            <a:noFill/>
          </a:ln>
          <a:effectLst>
            <a:outerShdw blurRad="50800" dist="38100" dir="16200000" rotWithShape="0">
              <a:prstClr val="black">
                <a:alpha val="40000"/>
              </a:prstClr>
            </a:outerShdw>
            <a:softEdge rad="317500"/>
          </a:effectLst>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p>
        </p:txBody>
      </p:sp>
      <p:sp>
        <p:nvSpPr>
          <p:cNvPr id="78" name="Isosceles Triangle 77"/>
          <p:cNvSpPr/>
          <p:nvPr/>
        </p:nvSpPr>
        <p:spPr>
          <a:xfrm flipV="1">
            <a:off x="360390" y="9755730"/>
            <a:ext cx="656790" cy="289251"/>
          </a:xfrm>
          <a:prstGeom prst="triangl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rot="5400000">
            <a:off x="3983111" y="5846196"/>
            <a:ext cx="16805388" cy="23186734"/>
          </a:xfrm>
          <a:prstGeom prst="rect">
            <a:avLst/>
          </a:prstGeom>
          <a:gradFill rotWithShape="1">
            <a:gsLst>
              <a:gs pos="0">
                <a:schemeClr val="bg1"/>
              </a:gs>
              <a:gs pos="100000">
                <a:srgbClr val="EAEAEA"/>
              </a:gs>
            </a:gsLst>
            <a:path path="circle">
              <a:fillToRect l="50000" t="50000" r="50000" b="50000"/>
            </a:path>
          </a:gradFill>
          <a:ln w="6350" cap="flat" cmpd="sng" algn="ctr">
            <a:noFill/>
            <a:prstDash val="solid"/>
          </a:ln>
          <a:effectLst/>
          <a:scene3d>
            <a:camera prst="orthographicFront"/>
            <a:lightRig rig="flat" dir="t"/>
          </a:scene3d>
        </p:spPr>
        <p:txBody>
          <a:bodyPr/>
          <a:lstStyle/>
          <a:p>
            <a:endParaRPr lang="en-US" dirty="0"/>
          </a:p>
        </p:txBody>
      </p:sp>
      <p:grpSp>
        <p:nvGrpSpPr>
          <p:cNvPr id="80" name="Group 79"/>
          <p:cNvGrpSpPr/>
          <p:nvPr/>
        </p:nvGrpSpPr>
        <p:grpSpPr>
          <a:xfrm>
            <a:off x="362162" y="8958902"/>
            <a:ext cx="6579900" cy="785342"/>
            <a:chOff x="5580112" y="3140968"/>
            <a:chExt cx="1181767" cy="648072"/>
          </a:xfrm>
          <a:solidFill>
            <a:srgbClr val="ABB189"/>
          </a:solidFill>
          <a:effectLst>
            <a:outerShdw blurRad="50800" dist="38100" dir="5400000" algn="t" rotWithShape="0">
              <a:prstClr val="black">
                <a:alpha val="40000"/>
              </a:prstClr>
            </a:outerShdw>
          </a:effectLst>
        </p:grpSpPr>
        <p:sp>
          <p:nvSpPr>
            <p:cNvPr id="81" name="Rectangle 80"/>
            <p:cNvSpPr/>
            <p:nvPr/>
          </p:nvSpPr>
          <p:spPr>
            <a:xfrm>
              <a:off x="5580112" y="3140968"/>
              <a:ext cx="1039316" cy="6480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p:cNvSpPr/>
            <p:nvPr/>
          </p:nvSpPr>
          <p:spPr>
            <a:xfrm>
              <a:off x="6151907" y="3140968"/>
              <a:ext cx="609972" cy="648072"/>
            </a:xfrm>
            <a:prstGeom prst="triangle">
              <a:avLst>
                <a:gd name="adj" fmla="val 7612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TextBox 82"/>
          <p:cNvSpPr txBox="1"/>
          <p:nvPr/>
        </p:nvSpPr>
        <p:spPr>
          <a:xfrm>
            <a:off x="1181764" y="8915464"/>
            <a:ext cx="2450991" cy="732123"/>
          </a:xfrm>
          <a:prstGeom prst="rect">
            <a:avLst/>
          </a:prstGeom>
          <a:noFill/>
          <a:scene3d>
            <a:camera prst="orthographicFront"/>
            <a:lightRig rig="threePt" dir="t"/>
          </a:scene3d>
          <a:sp3d>
            <a:bevelT/>
          </a:sp3d>
        </p:spPr>
        <p:txBody>
          <a:bodyPr wrap="none" lIns="0" tIns="0" rIns="0" bIns="0" rtlCol="1">
            <a:spAutoFit/>
          </a:bodyPr>
          <a:lstStyle/>
          <a:p>
            <a:pPr marL="0" lvl="1" indent="-228600" algn="ctr">
              <a:lnSpc>
                <a:spcPct val="120000"/>
              </a:lnSpc>
              <a:spcBef>
                <a:spcPts val="1000"/>
              </a:spcBef>
              <a:buClr>
                <a:srgbClr val="FCE142"/>
              </a:buClr>
              <a:buSzPct val="110000"/>
              <a:defRPr/>
            </a:pPr>
            <a:r>
              <a:rPr lang="en-US" sz="4400" b="1" i="1" spc="-50" dirty="0">
                <a:latin typeface="Lucida Sans" pitchFamily="34" charset="0"/>
              </a:rPr>
              <a:t>Methods</a:t>
            </a:r>
          </a:p>
        </p:txBody>
      </p:sp>
      <p:sp>
        <p:nvSpPr>
          <p:cNvPr id="84" name="TextBox 83"/>
          <p:cNvSpPr txBox="1"/>
          <p:nvPr/>
        </p:nvSpPr>
        <p:spPr>
          <a:xfrm>
            <a:off x="864446" y="10188997"/>
            <a:ext cx="22527666" cy="4504332"/>
          </a:xfrm>
          <a:prstGeom prst="rect">
            <a:avLst/>
          </a:prstGeom>
          <a:noFill/>
        </p:spPr>
        <p:txBody>
          <a:bodyPr wrap="square" lIns="110258" tIns="55129" rIns="110258" bIns="55129" rtlCol="1">
            <a:spAutoFit/>
          </a:bodyPr>
          <a:lstStyle/>
          <a:p>
            <a:pPr marL="360000" indent="-360000" algn="just">
              <a:lnSpc>
                <a:spcPct val="120000"/>
              </a:lnSpc>
              <a:spcBef>
                <a:spcPts val="1000"/>
              </a:spcBef>
              <a:buClr>
                <a:schemeClr val="accent4"/>
              </a:buClr>
              <a:buSzPct val="150000"/>
              <a:buFont typeface="Arial" pitchFamily="34" charset="0"/>
              <a:buChar char="•"/>
            </a:pPr>
            <a:r>
              <a:rPr lang="en-US" sz="2800" b="1" dirty="0">
                <a:latin typeface="Book Antiqua" pitchFamily="18" charset="0"/>
              </a:rPr>
              <a:t>A 23 year old female presented to the clinic to restore a hopeless upper right central incisor with a dental implant. The hopeless tooth was </a:t>
            </a:r>
            <a:r>
              <a:rPr lang="en-US" sz="2800" b="1" dirty="0" err="1">
                <a:latin typeface="Book Antiqua" pitchFamily="18" charset="0"/>
              </a:rPr>
              <a:t>atraumatically</a:t>
            </a:r>
            <a:r>
              <a:rPr lang="en-US" sz="2800" b="1" dirty="0">
                <a:latin typeface="Book Antiqua" pitchFamily="18" charset="0"/>
              </a:rPr>
              <a:t> extracted. SCPC bone graft granules (</a:t>
            </a:r>
            <a:r>
              <a:rPr lang="en-US" sz="2800" b="1" dirty="0" err="1">
                <a:latin typeface="Book Antiqua" pitchFamily="18" charset="0"/>
              </a:rPr>
              <a:t>Shefabone</a:t>
            </a:r>
            <a:r>
              <a:rPr lang="en-US" sz="2800" b="1" dirty="0">
                <a:latin typeface="Book Antiqua" pitchFamily="18" charset="0"/>
              </a:rPr>
              <a:t>, </a:t>
            </a:r>
            <a:r>
              <a:rPr lang="en-US" sz="2800" b="1" dirty="0" err="1">
                <a:latin typeface="Book Antiqua" pitchFamily="18" charset="0"/>
              </a:rPr>
              <a:t>Inc</a:t>
            </a:r>
            <a:r>
              <a:rPr lang="en-US" sz="2800" b="1" dirty="0">
                <a:latin typeface="Book Antiqua" pitchFamily="18" charset="0"/>
              </a:rPr>
              <a:t>, NC, USA) were used to fill the extraction socket to preserve its dimensions for future implant placement. SCPC was mixed with injectable platelet rich fibrin (i-PRF) to prepare sticky bone then a PRF membrane was prepared to cover the SCPC filled extraction socket (Fig. 1). The (</a:t>
            </a:r>
            <a:r>
              <a:rPr lang="en-US" sz="2800" b="1" dirty="0" err="1">
                <a:latin typeface="Book Antiqua" pitchFamily="18" charset="0"/>
              </a:rPr>
              <a:t>i</a:t>
            </a:r>
            <a:r>
              <a:rPr lang="en-US" sz="2800" b="1" dirty="0">
                <a:latin typeface="Book Antiqua" pitchFamily="18" charset="0"/>
              </a:rPr>
              <a:t>-PRF) was prepared by blood centrifugation (700 rpm for 3 min) according to the protocol developed by </a:t>
            </a:r>
            <a:r>
              <a:rPr lang="en-US" sz="2800" b="1" dirty="0" err="1">
                <a:latin typeface="Book Antiqua" pitchFamily="18" charset="0"/>
              </a:rPr>
              <a:t>Choukroun</a:t>
            </a:r>
            <a:r>
              <a:rPr lang="en-US" sz="2800" b="1" dirty="0">
                <a:latin typeface="Book Antiqua" pitchFamily="18" charset="0"/>
              </a:rPr>
              <a:t> [2]. The PRF membrane was similarly prepared  at 2700 rpm for 12 minutes (Fig. 2).</a:t>
            </a:r>
          </a:p>
          <a:p>
            <a:pPr marL="360000" indent="-360000" algn="just">
              <a:lnSpc>
                <a:spcPct val="120000"/>
              </a:lnSpc>
              <a:spcBef>
                <a:spcPts val="1000"/>
              </a:spcBef>
              <a:buClr>
                <a:schemeClr val="accent4"/>
              </a:buClr>
              <a:buSzPct val="150000"/>
              <a:buFont typeface="Arial" pitchFamily="34" charset="0"/>
              <a:buChar char="•"/>
            </a:pPr>
            <a:r>
              <a:rPr lang="en-US" sz="2800" b="1" dirty="0">
                <a:latin typeface="Book Antiqua" pitchFamily="18" charset="0"/>
              </a:rPr>
              <a:t>A cone beam computed tomography CBCT was taken one and six months postoperatively to analyze bone healing. </a:t>
            </a:r>
          </a:p>
          <a:p>
            <a:pPr marL="360000" indent="-360000" algn="just">
              <a:lnSpc>
                <a:spcPct val="120000"/>
              </a:lnSpc>
              <a:spcBef>
                <a:spcPts val="1000"/>
              </a:spcBef>
              <a:buClr>
                <a:schemeClr val="accent4"/>
              </a:buClr>
              <a:buSzPct val="150000"/>
              <a:buFont typeface="Arial" pitchFamily="34" charset="0"/>
              <a:buChar char="•"/>
            </a:pPr>
            <a:r>
              <a:rPr lang="en-US" sz="2800" b="1" dirty="0">
                <a:latin typeface="Book Antiqua" pitchFamily="18" charset="0"/>
              </a:rPr>
              <a:t>A core biopsy was taken after six months for histology analysis of the newly formed bone and SCPC graft resorption . </a:t>
            </a:r>
          </a:p>
        </p:txBody>
      </p:sp>
      <p:pic>
        <p:nvPicPr>
          <p:cNvPr id="86" name="Picture 85" descr="C:\Users\Dr. Rania\Downloads\PHOTO-2017-05-07-17-17-48 (1).jpg"/>
          <p:cNvPicPr>
            <a:picLocks noChangeAspect="1"/>
          </p:cNvPicPr>
          <p:nvPr/>
        </p:nvPicPr>
        <p:blipFill>
          <a:blip r:embed="rId5" cstate="print"/>
          <a:srcRect l="15512" t="13761" r="2844" b="6422"/>
          <a:stretch>
            <a:fillRect/>
          </a:stretch>
        </p:blipFill>
        <p:spPr bwMode="auto">
          <a:xfrm>
            <a:off x="8397760" y="19156123"/>
            <a:ext cx="4970896" cy="3202226"/>
          </a:xfrm>
          <a:prstGeom prst="rect">
            <a:avLst/>
          </a:prstGeom>
          <a:ln w="19050">
            <a:solidFill>
              <a:schemeClr val="accent4"/>
            </a:solidFill>
          </a:ln>
          <a:effectLst>
            <a:outerShdw blurRad="292100" dist="139700" dir="2700000" algn="tl" rotWithShape="0">
              <a:srgbClr val="333333">
                <a:alpha val="65000"/>
              </a:srgbClr>
            </a:outerShdw>
          </a:effectLst>
        </p:spPr>
      </p:pic>
      <p:pic>
        <p:nvPicPr>
          <p:cNvPr id="87" name="Picture 86" descr="C:\Users\Dr. Rania\Downloads\PHOTO-2017-05-07-17-17-10.jpg"/>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Lst>
          </a:blip>
          <a:srcRect l="30188" t="43810" r="34026" b="13648"/>
          <a:stretch>
            <a:fillRect/>
          </a:stretch>
        </p:blipFill>
        <p:spPr bwMode="auto">
          <a:xfrm>
            <a:off x="1626309" y="15427057"/>
            <a:ext cx="4351503" cy="3186875"/>
          </a:xfrm>
          <a:prstGeom prst="rect">
            <a:avLst/>
          </a:prstGeom>
          <a:ln w="19050">
            <a:solidFill>
              <a:schemeClr val="accent4"/>
            </a:solidFill>
          </a:ln>
          <a:effectLst>
            <a:outerShdw blurRad="292100" dist="139700" dir="2700000" algn="tl" rotWithShape="0">
              <a:srgbClr val="333333">
                <a:alpha val="65000"/>
              </a:srgbClr>
            </a:outerShdw>
          </a:effectLst>
        </p:spPr>
      </p:pic>
      <p:pic>
        <p:nvPicPr>
          <p:cNvPr id="96" name="Picture 2"/>
          <p:cNvPicPr>
            <a:picLocks noChangeAspect="1" noChangeArrowheads="1"/>
          </p:cNvPicPr>
          <p:nvPr/>
        </p:nvPicPr>
        <p:blipFill rotWithShape="1">
          <a:blip r:embed="rId8" cstate="print"/>
          <a:srcRect l="32439" t="35938" r="40697" b="26605"/>
          <a:stretch/>
        </p:blipFill>
        <p:spPr bwMode="auto">
          <a:xfrm>
            <a:off x="5876571" y="19156123"/>
            <a:ext cx="2072036" cy="3490258"/>
          </a:xfrm>
          <a:prstGeom prst="rect">
            <a:avLst/>
          </a:prstGeom>
          <a:ln w="19050">
            <a:solidFill>
              <a:schemeClr val="accent4"/>
            </a:solidFill>
          </a:ln>
          <a:effectLst>
            <a:outerShdw blurRad="292100" dist="139700" dir="2700000" algn="tl" rotWithShape="0">
              <a:srgbClr val="333333">
                <a:alpha val="65000"/>
              </a:srgbClr>
            </a:outerShdw>
          </a:effectLst>
        </p:spPr>
      </p:pic>
      <p:pic>
        <p:nvPicPr>
          <p:cNvPr id="98" name="Picture 3"/>
          <p:cNvPicPr>
            <a:picLocks noChangeAspect="1" noChangeArrowheads="1"/>
          </p:cNvPicPr>
          <p:nvPr/>
        </p:nvPicPr>
        <p:blipFill>
          <a:blip r:embed="rId9" cstate="print"/>
          <a:srcRect l="23437" t="15625" r="3906" b="18750"/>
          <a:stretch>
            <a:fillRect/>
          </a:stretch>
        </p:blipFill>
        <p:spPr bwMode="auto">
          <a:xfrm>
            <a:off x="6231199" y="15364529"/>
            <a:ext cx="4796738" cy="3249404"/>
          </a:xfrm>
          <a:prstGeom prst="rect">
            <a:avLst/>
          </a:prstGeom>
          <a:ln w="19050">
            <a:solidFill>
              <a:schemeClr val="accent4"/>
            </a:solidFill>
          </a:ln>
          <a:effectLst>
            <a:outerShdw blurRad="292100" dist="139700" dir="2700000" algn="tl" rotWithShape="0">
              <a:srgbClr val="333333">
                <a:alpha val="65000"/>
              </a:srgbClr>
            </a:outerShdw>
          </a:effectLst>
        </p:spPr>
      </p:pic>
      <p:pic>
        <p:nvPicPr>
          <p:cNvPr id="99" name="Picture 98" descr="C:\Users\Dr. Rania\AppData\Local\Microsoft\Windows\INetCache\Content.Word\IMG-20160416-WA0022.jpg"/>
          <p:cNvPicPr>
            <a:picLocks noChangeAspect="1"/>
          </p:cNvPicPr>
          <p:nvPr/>
        </p:nvPicPr>
        <p:blipFill>
          <a:blip r:embed="rId10" cstate="print"/>
          <a:srcRect l="37707" t="17639" r="26348" b="14439"/>
          <a:stretch>
            <a:fillRect/>
          </a:stretch>
        </p:blipFill>
        <p:spPr bwMode="auto">
          <a:xfrm>
            <a:off x="2019219" y="19156123"/>
            <a:ext cx="3343051" cy="3562266"/>
          </a:xfrm>
          <a:prstGeom prst="rect">
            <a:avLst/>
          </a:prstGeom>
          <a:ln w="19050">
            <a:solidFill>
              <a:schemeClr val="accent4"/>
            </a:solidFill>
          </a:ln>
          <a:effectLst>
            <a:outerShdw blurRad="292100" dist="139700" dir="2700000" algn="tl" rotWithShape="0">
              <a:srgbClr val="333333">
                <a:alpha val="65000"/>
              </a:srgbClr>
            </a:outerShdw>
          </a:effectLst>
        </p:spPr>
      </p:pic>
      <p:pic>
        <p:nvPicPr>
          <p:cNvPr id="101" name="Picture 100" descr="C:\Users\Dr. Rania\AppData\Local\Microsoft\Windows\INetCache\Content.Word\IMG-20160412-WA0012.jpg"/>
          <p:cNvPicPr>
            <a:picLocks noChangeAspect="1"/>
          </p:cNvPicPr>
          <p:nvPr/>
        </p:nvPicPr>
        <p:blipFill rotWithShape="1">
          <a:blip r:embed="rId11" cstate="print">
            <a:extLst>
              <a:ext uri="{BEBA8EAE-BF5A-486C-A8C5-ECC9F3942E4B}">
                <a14:imgProps xmlns:a14="http://schemas.microsoft.com/office/drawing/2010/main">
                  <a14:imgLayer r:embed="rId12">
                    <a14:imgEffect>
                      <a14:brightnessContrast bright="20000" contrast="20000"/>
                    </a14:imgEffect>
                  </a14:imgLayer>
                </a14:imgProps>
              </a:ext>
            </a:extLst>
          </a:blip>
          <a:srcRect l="6639" t="26778" r="4992" b="13836"/>
          <a:stretch/>
        </p:blipFill>
        <p:spPr bwMode="auto">
          <a:xfrm rot="16200000">
            <a:off x="10505306" y="16239136"/>
            <a:ext cx="3259970" cy="1496337"/>
          </a:xfrm>
          <a:prstGeom prst="rect">
            <a:avLst/>
          </a:prstGeom>
          <a:ln w="19050">
            <a:solidFill>
              <a:schemeClr val="accent4"/>
            </a:solidFill>
          </a:ln>
          <a:effectLst>
            <a:outerShdw blurRad="292100" dist="139700" dir="2700000" algn="tl" rotWithShape="0">
              <a:srgbClr val="333333">
                <a:alpha val="65000"/>
              </a:srgbClr>
            </a:outerShdw>
          </a:effectLst>
        </p:spPr>
      </p:pic>
      <p:sp>
        <p:nvSpPr>
          <p:cNvPr id="102" name="TextBox 101"/>
          <p:cNvSpPr txBox="1"/>
          <p:nvPr/>
        </p:nvSpPr>
        <p:spPr>
          <a:xfrm>
            <a:off x="1740314" y="23150437"/>
            <a:ext cx="10814814" cy="1834883"/>
          </a:xfrm>
          <a:prstGeom prst="rect">
            <a:avLst/>
          </a:prstGeom>
          <a:noFill/>
        </p:spPr>
        <p:txBody>
          <a:bodyPr wrap="square" lIns="110258" tIns="55129" rIns="110258" bIns="55129" rtlCol="1">
            <a:spAutoFit/>
          </a:bodyPr>
          <a:lstStyle/>
          <a:p>
            <a:pPr algn="just">
              <a:buClr>
                <a:schemeClr val="accent4"/>
              </a:buClr>
              <a:buSzPct val="150000"/>
            </a:pPr>
            <a:r>
              <a:rPr lang="en-US" sz="2800" b="1" dirty="0">
                <a:latin typeface="Book Antiqua" pitchFamily="18" charset="0"/>
              </a:rPr>
              <a:t>Fig. 1. (A) The hopeless upper right central incisor indicated for extraction, (B) SCPC  bone graft prior to mixing with </a:t>
            </a:r>
            <a:r>
              <a:rPr lang="en-US" sz="2800" b="1" dirty="0" err="1">
                <a:latin typeface="Book Antiqua" pitchFamily="18" charset="0"/>
              </a:rPr>
              <a:t>i</a:t>
            </a:r>
            <a:r>
              <a:rPr lang="en-US" sz="2800" b="1" dirty="0">
                <a:latin typeface="Book Antiqua" pitchFamily="18" charset="0"/>
              </a:rPr>
              <a:t>-PRF, (C, D &amp; E) preparation of </a:t>
            </a:r>
            <a:r>
              <a:rPr lang="en-US" sz="2800" b="1" dirty="0" err="1">
                <a:latin typeface="Book Antiqua" pitchFamily="18" charset="0"/>
              </a:rPr>
              <a:t>i</a:t>
            </a:r>
            <a:r>
              <a:rPr lang="en-US" sz="2800" b="1" dirty="0">
                <a:latin typeface="Book Antiqua" pitchFamily="18" charset="0"/>
              </a:rPr>
              <a:t>- PRF and  mixing it with the SCPC, (F) extraction socket filled with the SCPC/</a:t>
            </a:r>
            <a:r>
              <a:rPr lang="en-US" sz="2800" b="1" dirty="0" err="1">
                <a:latin typeface="Book Antiqua" pitchFamily="18" charset="0"/>
              </a:rPr>
              <a:t>i</a:t>
            </a:r>
            <a:r>
              <a:rPr lang="en-US" sz="2800" b="1" dirty="0">
                <a:latin typeface="Book Antiqua" pitchFamily="18" charset="0"/>
              </a:rPr>
              <a:t>-PRF.</a:t>
            </a:r>
          </a:p>
        </p:txBody>
      </p:sp>
      <p:pic>
        <p:nvPicPr>
          <p:cNvPr id="103" name="Picture 102" descr="C:\Users\Dr. Rania\Documents\papers\ElGhannam\clinical study\socket preservation\IMG_2328.JPG"/>
          <p:cNvPicPr>
            <a:picLocks noChangeAspect="1"/>
          </p:cNvPicPr>
          <p:nvPr/>
        </p:nvPicPr>
        <p:blipFill rotWithShape="1">
          <a:blip r:embed="rId13" cstate="print"/>
          <a:srcRect l="53403" t="15324" r="26836" b="24185"/>
          <a:stretch/>
        </p:blipFill>
        <p:spPr bwMode="auto">
          <a:xfrm>
            <a:off x="17484359" y="15373573"/>
            <a:ext cx="1757259" cy="3294305"/>
          </a:xfrm>
          <a:prstGeom prst="rect">
            <a:avLst/>
          </a:prstGeom>
          <a:ln w="19050">
            <a:solidFill>
              <a:schemeClr val="accent4"/>
            </a:solidFill>
          </a:ln>
          <a:effectLst>
            <a:outerShdw blurRad="292100" dist="139700" dir="2700000" algn="tl" rotWithShape="0">
              <a:srgbClr val="333333">
                <a:alpha val="65000"/>
              </a:srgbClr>
            </a:outerShdw>
          </a:effectLst>
        </p:spPr>
      </p:pic>
      <p:pic>
        <p:nvPicPr>
          <p:cNvPr id="104" name="Picture 103" descr="C:\Users\Dr. Rania\Downloads\PHOTO-2017-10-18-12-30-21.jpg"/>
          <p:cNvPicPr>
            <a:picLocks noChangeAspect="1"/>
          </p:cNvPicPr>
          <p:nvPr/>
        </p:nvPicPr>
        <p:blipFill>
          <a:blip r:embed="rId14" cstate="print"/>
          <a:srcRect l="31932" t="35411" r="20978" b="29387"/>
          <a:stretch>
            <a:fillRect/>
          </a:stretch>
        </p:blipFill>
        <p:spPr bwMode="auto">
          <a:xfrm>
            <a:off x="17498294" y="19117989"/>
            <a:ext cx="5998753" cy="3672408"/>
          </a:xfrm>
          <a:prstGeom prst="rect">
            <a:avLst/>
          </a:prstGeom>
          <a:ln w="19050">
            <a:solidFill>
              <a:schemeClr val="accent4"/>
            </a:solidFill>
          </a:ln>
          <a:effectLst>
            <a:outerShdw blurRad="292100" dist="139700" dir="2700000" algn="tl" rotWithShape="0">
              <a:srgbClr val="333333">
                <a:alpha val="65000"/>
              </a:srgbClr>
            </a:outerShdw>
          </a:effectLst>
        </p:spPr>
      </p:pic>
      <p:pic>
        <p:nvPicPr>
          <p:cNvPr id="105" name="Picture 3"/>
          <p:cNvPicPr>
            <a:picLocks noChangeAspect="1" noChangeArrowheads="1"/>
          </p:cNvPicPr>
          <p:nvPr/>
        </p:nvPicPr>
        <p:blipFill rotWithShape="1">
          <a:blip r:embed="rId15" cstate="print"/>
          <a:srcRect l="22859" r="26812"/>
          <a:stretch/>
        </p:blipFill>
        <p:spPr bwMode="auto">
          <a:xfrm>
            <a:off x="14381676" y="15364869"/>
            <a:ext cx="2542163" cy="3366047"/>
          </a:xfrm>
          <a:prstGeom prst="rect">
            <a:avLst/>
          </a:prstGeom>
          <a:ln w="19050">
            <a:solidFill>
              <a:schemeClr val="accent4"/>
            </a:solidFill>
          </a:ln>
          <a:effectLst>
            <a:outerShdw blurRad="292100" dist="139700" dir="2700000" algn="tl" rotWithShape="0">
              <a:srgbClr val="333333">
                <a:alpha val="65000"/>
              </a:srgbClr>
            </a:outerShdw>
          </a:effectLst>
        </p:spPr>
      </p:pic>
      <p:pic>
        <p:nvPicPr>
          <p:cNvPr id="106" name="Picture 4"/>
          <p:cNvPicPr>
            <a:picLocks noChangeAspect="1" noChangeArrowheads="1"/>
          </p:cNvPicPr>
          <p:nvPr/>
        </p:nvPicPr>
        <p:blipFill rotWithShape="1">
          <a:blip r:embed="rId16" cstate="print"/>
          <a:srcRect l="24835" r="24479"/>
          <a:stretch/>
        </p:blipFill>
        <p:spPr bwMode="auto">
          <a:xfrm>
            <a:off x="14338323" y="19076103"/>
            <a:ext cx="2874962" cy="3780000"/>
          </a:xfrm>
          <a:prstGeom prst="rect">
            <a:avLst/>
          </a:prstGeom>
          <a:ln w="19050">
            <a:solidFill>
              <a:schemeClr val="accent4"/>
            </a:solidFill>
          </a:ln>
          <a:effectLst>
            <a:outerShdw blurRad="292100" dist="139700" dir="2700000" algn="tl" rotWithShape="0">
              <a:srgbClr val="333333">
                <a:alpha val="65000"/>
              </a:srgbClr>
            </a:outerShdw>
          </a:effectLst>
        </p:spPr>
      </p:pic>
      <p:pic>
        <p:nvPicPr>
          <p:cNvPr id="108" name="Picture 6"/>
          <p:cNvPicPr>
            <a:picLocks noChangeAspect="1" noChangeArrowheads="1"/>
          </p:cNvPicPr>
          <p:nvPr/>
        </p:nvPicPr>
        <p:blipFill rotWithShape="1">
          <a:blip r:embed="rId17" cstate="print"/>
          <a:srcRect r="20534"/>
          <a:stretch/>
        </p:blipFill>
        <p:spPr bwMode="auto">
          <a:xfrm>
            <a:off x="19578183" y="15431495"/>
            <a:ext cx="3837069" cy="3217787"/>
          </a:xfrm>
          <a:prstGeom prst="rect">
            <a:avLst/>
          </a:prstGeom>
          <a:ln w="19050">
            <a:solidFill>
              <a:schemeClr val="accent4"/>
            </a:solidFill>
          </a:ln>
          <a:effectLst>
            <a:outerShdw blurRad="292100" dist="139700" dir="2700000" algn="tl" rotWithShape="0">
              <a:srgbClr val="333333">
                <a:alpha val="65000"/>
              </a:srgbClr>
            </a:outerShdw>
          </a:effectLst>
        </p:spPr>
      </p:pic>
      <p:sp>
        <p:nvSpPr>
          <p:cNvPr id="109" name="TextBox 108"/>
          <p:cNvSpPr txBox="1"/>
          <p:nvPr/>
        </p:nvSpPr>
        <p:spPr>
          <a:xfrm>
            <a:off x="14041910" y="23150437"/>
            <a:ext cx="9289032" cy="2265771"/>
          </a:xfrm>
          <a:prstGeom prst="rect">
            <a:avLst/>
          </a:prstGeom>
          <a:noFill/>
        </p:spPr>
        <p:txBody>
          <a:bodyPr wrap="square" lIns="110258" tIns="55129" rIns="110258" bIns="55129" rtlCol="1">
            <a:spAutoFit/>
          </a:bodyPr>
          <a:lstStyle/>
          <a:p>
            <a:pPr algn="just">
              <a:buClr>
                <a:schemeClr val="accent4"/>
              </a:buClr>
              <a:buSzPct val="150000"/>
            </a:pPr>
            <a:r>
              <a:rPr lang="en-US" sz="2800" b="1" dirty="0">
                <a:latin typeface="Book Antiqua" pitchFamily="18" charset="0"/>
              </a:rPr>
              <a:t>Fig. 2. (A &amp;B) preparation of the PRF membrane,  (C &amp; D) PRF membrane  shaped into a disc to cover the SCPC granules grafted in the extraction socket, (E) 3 weeks healing of the alveolar socket showing good soft tissue healing and preserved ridge dimensions</a:t>
            </a:r>
            <a:endParaRPr lang="en-US" sz="2800" b="1" dirty="0">
              <a:solidFill>
                <a:srgbClr val="FF0000"/>
              </a:solidFill>
              <a:latin typeface="Book Antiqua" pitchFamily="18" charset="0"/>
            </a:endParaRPr>
          </a:p>
        </p:txBody>
      </p:sp>
      <p:grpSp>
        <p:nvGrpSpPr>
          <p:cNvPr id="111" name="Group 110"/>
          <p:cNvGrpSpPr/>
          <p:nvPr/>
        </p:nvGrpSpPr>
        <p:grpSpPr>
          <a:xfrm>
            <a:off x="1512518" y="15301565"/>
            <a:ext cx="792088" cy="735119"/>
            <a:chOff x="25809064" y="6730727"/>
            <a:chExt cx="792088" cy="735119"/>
          </a:xfrm>
        </p:grpSpPr>
        <p:sp>
          <p:nvSpPr>
            <p:cNvPr id="112" name="TextBox 111"/>
            <p:cNvSpPr txBox="1">
              <a:spLocks/>
            </p:cNvSpPr>
            <p:nvPr/>
          </p:nvSpPr>
          <p:spPr>
            <a:xfrm>
              <a:off x="25945301" y="6899363"/>
              <a:ext cx="519615" cy="518400"/>
            </a:xfrm>
            <a:prstGeom prst="roundRect">
              <a:avLst/>
            </a:prstGeom>
            <a:solidFill>
              <a:schemeClr val="accent6">
                <a:lumMod val="40000"/>
                <a:lumOff val="60000"/>
              </a:schemeClr>
            </a:solidFill>
          </p:spPr>
          <p:txBody>
            <a:bodyPr wrap="square" lIns="110258" tIns="55129" rIns="110258" bIns="55129" rtlCol="1">
              <a:spAutoFit/>
            </a:bodyPr>
            <a:lstStyle/>
            <a:p>
              <a:pPr algn="ctr">
                <a:lnSpc>
                  <a:spcPct val="120000"/>
                </a:lnSpc>
                <a:spcBef>
                  <a:spcPts val="1000"/>
                </a:spcBef>
                <a:buClr>
                  <a:schemeClr val="accent4"/>
                </a:buClr>
                <a:buSzPct val="150000"/>
              </a:pPr>
              <a:endParaRPr lang="en-US" sz="3200" b="1" dirty="0">
                <a:effectLst/>
                <a:latin typeface="Book Antiqua" pitchFamily="18" charset="0"/>
              </a:endParaRPr>
            </a:p>
          </p:txBody>
        </p:sp>
        <p:sp>
          <p:nvSpPr>
            <p:cNvPr id="113" name="TextBox 112"/>
            <p:cNvSpPr txBox="1"/>
            <p:nvPr/>
          </p:nvSpPr>
          <p:spPr>
            <a:xfrm>
              <a:off x="25809064" y="6730727"/>
              <a:ext cx="792088" cy="735119"/>
            </a:xfrm>
            <a:prstGeom prst="roundRect">
              <a:avLst/>
            </a:prstGeom>
            <a:noFill/>
          </p:spPr>
          <p:txBody>
            <a:bodyPr wrap="square" lIns="110258" tIns="55129" rIns="110258" bIns="55129" rtlCol="1">
              <a:spAutoFit/>
            </a:bodyPr>
            <a:lstStyle/>
            <a:p>
              <a:pPr algn="ctr">
                <a:lnSpc>
                  <a:spcPct val="120000"/>
                </a:lnSpc>
                <a:spcBef>
                  <a:spcPts val="1000"/>
                </a:spcBef>
                <a:buClr>
                  <a:schemeClr val="accent4"/>
                </a:buClr>
                <a:buSzPct val="150000"/>
              </a:pPr>
              <a:r>
                <a:rPr lang="en-US" sz="3200" b="1" dirty="0">
                  <a:latin typeface="Book Antiqua" pitchFamily="18" charset="0"/>
                </a:rPr>
                <a:t>A</a:t>
              </a:r>
              <a:endParaRPr lang="en-US" sz="3200" b="1" dirty="0">
                <a:effectLst/>
                <a:latin typeface="Book Antiqua" pitchFamily="18" charset="0"/>
              </a:endParaRPr>
            </a:p>
          </p:txBody>
        </p:sp>
      </p:grpSp>
      <p:grpSp>
        <p:nvGrpSpPr>
          <p:cNvPr id="114" name="Group 113"/>
          <p:cNvGrpSpPr/>
          <p:nvPr/>
        </p:nvGrpSpPr>
        <p:grpSpPr>
          <a:xfrm>
            <a:off x="6193038" y="15345013"/>
            <a:ext cx="792088" cy="735119"/>
            <a:chOff x="25809064" y="6759755"/>
            <a:chExt cx="792088" cy="735119"/>
          </a:xfrm>
        </p:grpSpPr>
        <p:sp>
          <p:nvSpPr>
            <p:cNvPr id="115" name="TextBox 114"/>
            <p:cNvSpPr txBox="1">
              <a:spLocks/>
            </p:cNvSpPr>
            <p:nvPr/>
          </p:nvSpPr>
          <p:spPr>
            <a:xfrm>
              <a:off x="25945301" y="6899363"/>
              <a:ext cx="519615" cy="518400"/>
            </a:xfrm>
            <a:prstGeom prst="roundRect">
              <a:avLst/>
            </a:prstGeom>
            <a:solidFill>
              <a:schemeClr val="accent6">
                <a:lumMod val="40000"/>
                <a:lumOff val="60000"/>
              </a:schemeClr>
            </a:solidFill>
          </p:spPr>
          <p:txBody>
            <a:bodyPr wrap="square" lIns="110258" tIns="55129" rIns="110258" bIns="55129" rtlCol="1">
              <a:spAutoFit/>
            </a:bodyPr>
            <a:lstStyle/>
            <a:p>
              <a:pPr algn="ctr">
                <a:lnSpc>
                  <a:spcPct val="120000"/>
                </a:lnSpc>
                <a:spcBef>
                  <a:spcPts val="1000"/>
                </a:spcBef>
                <a:buClr>
                  <a:schemeClr val="accent4"/>
                </a:buClr>
                <a:buSzPct val="150000"/>
              </a:pPr>
              <a:endParaRPr lang="en-US" sz="3200" b="1" dirty="0">
                <a:effectLst/>
                <a:latin typeface="Book Antiqua" pitchFamily="18" charset="0"/>
              </a:endParaRPr>
            </a:p>
          </p:txBody>
        </p:sp>
        <p:sp>
          <p:nvSpPr>
            <p:cNvPr id="116" name="TextBox 115"/>
            <p:cNvSpPr txBox="1"/>
            <p:nvPr/>
          </p:nvSpPr>
          <p:spPr>
            <a:xfrm>
              <a:off x="25809064" y="6759755"/>
              <a:ext cx="792088" cy="735119"/>
            </a:xfrm>
            <a:prstGeom prst="roundRect">
              <a:avLst/>
            </a:prstGeom>
            <a:noFill/>
          </p:spPr>
          <p:txBody>
            <a:bodyPr wrap="square" lIns="110258" tIns="55129" rIns="110258" bIns="55129" rtlCol="1">
              <a:spAutoFit/>
            </a:bodyPr>
            <a:lstStyle/>
            <a:p>
              <a:pPr algn="ctr">
                <a:lnSpc>
                  <a:spcPct val="120000"/>
                </a:lnSpc>
                <a:spcBef>
                  <a:spcPts val="1000"/>
                </a:spcBef>
                <a:buClr>
                  <a:schemeClr val="accent4"/>
                </a:buClr>
                <a:buSzPct val="150000"/>
              </a:pPr>
              <a:r>
                <a:rPr lang="en-US" sz="3200" b="1" dirty="0">
                  <a:latin typeface="Book Antiqua" pitchFamily="18" charset="0"/>
                </a:rPr>
                <a:t>B</a:t>
              </a:r>
              <a:endParaRPr lang="en-US" sz="3200" b="1" dirty="0">
                <a:effectLst/>
                <a:latin typeface="Book Antiqua" pitchFamily="18" charset="0"/>
              </a:endParaRPr>
            </a:p>
          </p:txBody>
        </p:sp>
      </p:grpSp>
      <p:grpSp>
        <p:nvGrpSpPr>
          <p:cNvPr id="117" name="Group 116"/>
          <p:cNvGrpSpPr/>
          <p:nvPr/>
        </p:nvGrpSpPr>
        <p:grpSpPr>
          <a:xfrm>
            <a:off x="11279965" y="15345013"/>
            <a:ext cx="792088" cy="735119"/>
            <a:chOff x="25794550" y="6759755"/>
            <a:chExt cx="792088" cy="735119"/>
          </a:xfrm>
        </p:grpSpPr>
        <p:sp>
          <p:nvSpPr>
            <p:cNvPr id="118" name="TextBox 117"/>
            <p:cNvSpPr txBox="1">
              <a:spLocks/>
            </p:cNvSpPr>
            <p:nvPr/>
          </p:nvSpPr>
          <p:spPr>
            <a:xfrm>
              <a:off x="25945301" y="6899363"/>
              <a:ext cx="519615" cy="518400"/>
            </a:xfrm>
            <a:prstGeom prst="roundRect">
              <a:avLst/>
            </a:prstGeom>
            <a:solidFill>
              <a:schemeClr val="accent6">
                <a:lumMod val="40000"/>
                <a:lumOff val="60000"/>
              </a:schemeClr>
            </a:solidFill>
          </p:spPr>
          <p:txBody>
            <a:bodyPr wrap="square" lIns="110258" tIns="55129" rIns="110258" bIns="55129" rtlCol="1">
              <a:spAutoFit/>
            </a:bodyPr>
            <a:lstStyle/>
            <a:p>
              <a:pPr algn="ctr">
                <a:lnSpc>
                  <a:spcPct val="120000"/>
                </a:lnSpc>
                <a:spcBef>
                  <a:spcPts val="1000"/>
                </a:spcBef>
                <a:buClr>
                  <a:schemeClr val="accent4"/>
                </a:buClr>
                <a:buSzPct val="150000"/>
              </a:pPr>
              <a:endParaRPr lang="en-US" sz="3200" b="1" dirty="0">
                <a:effectLst/>
                <a:latin typeface="Book Antiqua" pitchFamily="18" charset="0"/>
              </a:endParaRPr>
            </a:p>
          </p:txBody>
        </p:sp>
        <p:sp>
          <p:nvSpPr>
            <p:cNvPr id="119" name="TextBox 118"/>
            <p:cNvSpPr txBox="1"/>
            <p:nvPr/>
          </p:nvSpPr>
          <p:spPr>
            <a:xfrm>
              <a:off x="25794550" y="6759755"/>
              <a:ext cx="792088" cy="735119"/>
            </a:xfrm>
            <a:prstGeom prst="roundRect">
              <a:avLst/>
            </a:prstGeom>
            <a:noFill/>
          </p:spPr>
          <p:txBody>
            <a:bodyPr wrap="square" lIns="110258" tIns="55129" rIns="110258" bIns="55129" rtlCol="1">
              <a:spAutoFit/>
            </a:bodyPr>
            <a:lstStyle/>
            <a:p>
              <a:pPr algn="ctr">
                <a:lnSpc>
                  <a:spcPct val="120000"/>
                </a:lnSpc>
                <a:spcBef>
                  <a:spcPts val="1000"/>
                </a:spcBef>
                <a:buClr>
                  <a:schemeClr val="accent4"/>
                </a:buClr>
                <a:buSzPct val="150000"/>
              </a:pPr>
              <a:r>
                <a:rPr lang="en-US" sz="3200" b="1" dirty="0">
                  <a:latin typeface="Book Antiqua" pitchFamily="18" charset="0"/>
                </a:rPr>
                <a:t>C</a:t>
              </a:r>
              <a:endParaRPr lang="en-US" sz="3200" b="1" dirty="0">
                <a:effectLst/>
                <a:latin typeface="Book Antiqua" pitchFamily="18" charset="0"/>
              </a:endParaRPr>
            </a:p>
          </p:txBody>
        </p:sp>
      </p:grpSp>
      <p:grpSp>
        <p:nvGrpSpPr>
          <p:cNvPr id="120" name="Group 119"/>
          <p:cNvGrpSpPr/>
          <p:nvPr/>
        </p:nvGrpSpPr>
        <p:grpSpPr>
          <a:xfrm>
            <a:off x="1944566" y="19102950"/>
            <a:ext cx="792088" cy="735119"/>
            <a:chOff x="25809064" y="6759755"/>
            <a:chExt cx="792088" cy="735119"/>
          </a:xfrm>
        </p:grpSpPr>
        <p:sp>
          <p:nvSpPr>
            <p:cNvPr id="121" name="TextBox 120"/>
            <p:cNvSpPr txBox="1">
              <a:spLocks/>
            </p:cNvSpPr>
            <p:nvPr/>
          </p:nvSpPr>
          <p:spPr>
            <a:xfrm>
              <a:off x="25945301" y="6899363"/>
              <a:ext cx="519615" cy="518400"/>
            </a:xfrm>
            <a:prstGeom prst="roundRect">
              <a:avLst/>
            </a:prstGeom>
            <a:solidFill>
              <a:schemeClr val="accent6">
                <a:lumMod val="40000"/>
                <a:lumOff val="60000"/>
              </a:schemeClr>
            </a:solidFill>
          </p:spPr>
          <p:txBody>
            <a:bodyPr wrap="square" lIns="110258" tIns="55129" rIns="110258" bIns="55129" rtlCol="1">
              <a:spAutoFit/>
            </a:bodyPr>
            <a:lstStyle/>
            <a:p>
              <a:pPr algn="ctr">
                <a:lnSpc>
                  <a:spcPct val="120000"/>
                </a:lnSpc>
                <a:spcBef>
                  <a:spcPts val="1000"/>
                </a:spcBef>
                <a:buClr>
                  <a:schemeClr val="accent4"/>
                </a:buClr>
                <a:buSzPct val="150000"/>
              </a:pPr>
              <a:endParaRPr lang="en-US" sz="3200" b="1" dirty="0">
                <a:effectLst/>
                <a:latin typeface="Book Antiqua" pitchFamily="18" charset="0"/>
              </a:endParaRPr>
            </a:p>
          </p:txBody>
        </p:sp>
        <p:sp>
          <p:nvSpPr>
            <p:cNvPr id="122" name="TextBox 121"/>
            <p:cNvSpPr txBox="1"/>
            <p:nvPr/>
          </p:nvSpPr>
          <p:spPr>
            <a:xfrm>
              <a:off x="25809064" y="6759755"/>
              <a:ext cx="792088" cy="735119"/>
            </a:xfrm>
            <a:prstGeom prst="roundRect">
              <a:avLst/>
            </a:prstGeom>
            <a:noFill/>
          </p:spPr>
          <p:txBody>
            <a:bodyPr wrap="square" lIns="110258" tIns="55129" rIns="110258" bIns="55129" rtlCol="1">
              <a:spAutoFit/>
            </a:bodyPr>
            <a:lstStyle/>
            <a:p>
              <a:pPr algn="ctr">
                <a:lnSpc>
                  <a:spcPct val="120000"/>
                </a:lnSpc>
                <a:spcBef>
                  <a:spcPts val="1000"/>
                </a:spcBef>
                <a:buClr>
                  <a:schemeClr val="accent4"/>
                </a:buClr>
                <a:buSzPct val="150000"/>
              </a:pPr>
              <a:r>
                <a:rPr lang="en-US" sz="3200" b="1" dirty="0">
                  <a:latin typeface="Book Antiqua" pitchFamily="18" charset="0"/>
                </a:rPr>
                <a:t>D</a:t>
              </a:r>
              <a:endParaRPr lang="en-US" sz="3200" b="1" dirty="0">
                <a:effectLst/>
                <a:latin typeface="Book Antiqua" pitchFamily="18" charset="0"/>
              </a:endParaRPr>
            </a:p>
          </p:txBody>
        </p:sp>
      </p:grpSp>
      <p:grpSp>
        <p:nvGrpSpPr>
          <p:cNvPr id="123" name="Group 122"/>
          <p:cNvGrpSpPr/>
          <p:nvPr/>
        </p:nvGrpSpPr>
        <p:grpSpPr>
          <a:xfrm>
            <a:off x="5832998" y="19102950"/>
            <a:ext cx="792088" cy="735119"/>
            <a:chOff x="25809064" y="6774269"/>
            <a:chExt cx="792088" cy="735119"/>
          </a:xfrm>
        </p:grpSpPr>
        <p:sp>
          <p:nvSpPr>
            <p:cNvPr id="124" name="TextBox 123"/>
            <p:cNvSpPr txBox="1">
              <a:spLocks/>
            </p:cNvSpPr>
            <p:nvPr/>
          </p:nvSpPr>
          <p:spPr>
            <a:xfrm>
              <a:off x="25945301" y="6899363"/>
              <a:ext cx="519615" cy="518400"/>
            </a:xfrm>
            <a:prstGeom prst="roundRect">
              <a:avLst/>
            </a:prstGeom>
            <a:solidFill>
              <a:schemeClr val="accent6">
                <a:lumMod val="40000"/>
                <a:lumOff val="60000"/>
              </a:schemeClr>
            </a:solidFill>
          </p:spPr>
          <p:txBody>
            <a:bodyPr wrap="square" lIns="110258" tIns="55129" rIns="110258" bIns="55129" rtlCol="1">
              <a:spAutoFit/>
            </a:bodyPr>
            <a:lstStyle/>
            <a:p>
              <a:pPr algn="ctr">
                <a:lnSpc>
                  <a:spcPct val="120000"/>
                </a:lnSpc>
                <a:spcBef>
                  <a:spcPts val="1000"/>
                </a:spcBef>
                <a:buClr>
                  <a:schemeClr val="accent4"/>
                </a:buClr>
                <a:buSzPct val="150000"/>
              </a:pPr>
              <a:endParaRPr lang="en-US" sz="3200" b="1" dirty="0">
                <a:effectLst/>
                <a:latin typeface="Book Antiqua" pitchFamily="18" charset="0"/>
              </a:endParaRPr>
            </a:p>
          </p:txBody>
        </p:sp>
        <p:sp>
          <p:nvSpPr>
            <p:cNvPr id="125" name="TextBox 124"/>
            <p:cNvSpPr txBox="1"/>
            <p:nvPr/>
          </p:nvSpPr>
          <p:spPr>
            <a:xfrm>
              <a:off x="25809064" y="6774269"/>
              <a:ext cx="792088" cy="735119"/>
            </a:xfrm>
            <a:prstGeom prst="roundRect">
              <a:avLst/>
            </a:prstGeom>
            <a:noFill/>
          </p:spPr>
          <p:txBody>
            <a:bodyPr wrap="square" lIns="110258" tIns="55129" rIns="110258" bIns="55129" rtlCol="1">
              <a:spAutoFit/>
            </a:bodyPr>
            <a:lstStyle/>
            <a:p>
              <a:pPr algn="ctr">
                <a:lnSpc>
                  <a:spcPct val="120000"/>
                </a:lnSpc>
                <a:spcBef>
                  <a:spcPts val="1000"/>
                </a:spcBef>
                <a:buClr>
                  <a:schemeClr val="accent4"/>
                </a:buClr>
                <a:buSzPct val="150000"/>
              </a:pPr>
              <a:r>
                <a:rPr lang="en-US" sz="3200" b="1" dirty="0">
                  <a:latin typeface="Book Antiqua" pitchFamily="18" charset="0"/>
                </a:rPr>
                <a:t>E</a:t>
              </a:r>
              <a:endParaRPr lang="en-US" sz="3200" b="1" dirty="0">
                <a:effectLst/>
                <a:latin typeface="Book Antiqua" pitchFamily="18" charset="0"/>
              </a:endParaRPr>
            </a:p>
          </p:txBody>
        </p:sp>
      </p:grpSp>
      <p:grpSp>
        <p:nvGrpSpPr>
          <p:cNvPr id="140" name="Group 139"/>
          <p:cNvGrpSpPr/>
          <p:nvPr/>
        </p:nvGrpSpPr>
        <p:grpSpPr>
          <a:xfrm>
            <a:off x="8353278" y="19102950"/>
            <a:ext cx="792088" cy="735119"/>
            <a:chOff x="25809064" y="6759755"/>
            <a:chExt cx="792088" cy="735119"/>
          </a:xfrm>
        </p:grpSpPr>
        <p:sp>
          <p:nvSpPr>
            <p:cNvPr id="149" name="TextBox 148"/>
            <p:cNvSpPr txBox="1">
              <a:spLocks/>
            </p:cNvSpPr>
            <p:nvPr/>
          </p:nvSpPr>
          <p:spPr>
            <a:xfrm>
              <a:off x="25945301" y="6899363"/>
              <a:ext cx="519615" cy="518400"/>
            </a:xfrm>
            <a:prstGeom prst="roundRect">
              <a:avLst/>
            </a:prstGeom>
            <a:solidFill>
              <a:schemeClr val="accent6">
                <a:lumMod val="40000"/>
                <a:lumOff val="60000"/>
              </a:schemeClr>
            </a:solidFill>
          </p:spPr>
          <p:txBody>
            <a:bodyPr wrap="square" lIns="110258" tIns="55129" rIns="110258" bIns="55129" rtlCol="1">
              <a:spAutoFit/>
            </a:bodyPr>
            <a:lstStyle/>
            <a:p>
              <a:pPr algn="ctr">
                <a:lnSpc>
                  <a:spcPct val="120000"/>
                </a:lnSpc>
                <a:spcBef>
                  <a:spcPts val="1000"/>
                </a:spcBef>
                <a:buClr>
                  <a:schemeClr val="accent4"/>
                </a:buClr>
                <a:buSzPct val="150000"/>
              </a:pPr>
              <a:endParaRPr lang="en-US" sz="3200" b="1" dirty="0">
                <a:effectLst/>
                <a:latin typeface="Book Antiqua" pitchFamily="18" charset="0"/>
              </a:endParaRPr>
            </a:p>
          </p:txBody>
        </p:sp>
        <p:sp>
          <p:nvSpPr>
            <p:cNvPr id="150" name="TextBox 149"/>
            <p:cNvSpPr txBox="1"/>
            <p:nvPr/>
          </p:nvSpPr>
          <p:spPr>
            <a:xfrm>
              <a:off x="25809064" y="6759755"/>
              <a:ext cx="792088" cy="735119"/>
            </a:xfrm>
            <a:prstGeom prst="roundRect">
              <a:avLst/>
            </a:prstGeom>
            <a:noFill/>
          </p:spPr>
          <p:txBody>
            <a:bodyPr wrap="square" lIns="110258" tIns="55129" rIns="110258" bIns="55129" rtlCol="1">
              <a:spAutoFit/>
            </a:bodyPr>
            <a:lstStyle/>
            <a:p>
              <a:pPr algn="ctr">
                <a:lnSpc>
                  <a:spcPct val="120000"/>
                </a:lnSpc>
                <a:spcBef>
                  <a:spcPts val="1000"/>
                </a:spcBef>
                <a:buClr>
                  <a:schemeClr val="accent4"/>
                </a:buClr>
                <a:buSzPct val="150000"/>
              </a:pPr>
              <a:r>
                <a:rPr lang="en-US" sz="3200" b="1" dirty="0">
                  <a:latin typeface="Book Antiqua" pitchFamily="18" charset="0"/>
                </a:rPr>
                <a:t>F</a:t>
              </a:r>
              <a:endParaRPr lang="en-US" sz="3200" b="1" dirty="0">
                <a:effectLst/>
                <a:latin typeface="Book Antiqua" pitchFamily="18" charset="0"/>
              </a:endParaRPr>
            </a:p>
          </p:txBody>
        </p:sp>
      </p:grpSp>
      <p:grpSp>
        <p:nvGrpSpPr>
          <p:cNvPr id="151" name="Group 150"/>
          <p:cNvGrpSpPr/>
          <p:nvPr/>
        </p:nvGrpSpPr>
        <p:grpSpPr>
          <a:xfrm>
            <a:off x="17498294" y="15358534"/>
            <a:ext cx="792088" cy="735119"/>
            <a:chOff x="25809064" y="6730727"/>
            <a:chExt cx="792088" cy="735119"/>
          </a:xfrm>
        </p:grpSpPr>
        <p:sp>
          <p:nvSpPr>
            <p:cNvPr id="152" name="TextBox 151"/>
            <p:cNvSpPr txBox="1">
              <a:spLocks/>
            </p:cNvSpPr>
            <p:nvPr/>
          </p:nvSpPr>
          <p:spPr>
            <a:xfrm>
              <a:off x="25945301" y="6899363"/>
              <a:ext cx="519615" cy="518400"/>
            </a:xfrm>
            <a:prstGeom prst="roundRect">
              <a:avLst/>
            </a:prstGeom>
            <a:solidFill>
              <a:schemeClr val="accent6">
                <a:lumMod val="40000"/>
                <a:lumOff val="60000"/>
              </a:schemeClr>
            </a:solidFill>
          </p:spPr>
          <p:txBody>
            <a:bodyPr wrap="square" lIns="110258" tIns="55129" rIns="110258" bIns="55129" rtlCol="1">
              <a:spAutoFit/>
            </a:bodyPr>
            <a:lstStyle/>
            <a:p>
              <a:pPr algn="ctr">
                <a:lnSpc>
                  <a:spcPct val="120000"/>
                </a:lnSpc>
                <a:spcBef>
                  <a:spcPts val="1000"/>
                </a:spcBef>
                <a:buClr>
                  <a:schemeClr val="accent4"/>
                </a:buClr>
                <a:buSzPct val="150000"/>
              </a:pPr>
              <a:endParaRPr lang="en-US" sz="3200" b="1" dirty="0">
                <a:effectLst/>
                <a:latin typeface="Book Antiqua" pitchFamily="18" charset="0"/>
              </a:endParaRPr>
            </a:p>
          </p:txBody>
        </p:sp>
        <p:sp>
          <p:nvSpPr>
            <p:cNvPr id="153" name="TextBox 152"/>
            <p:cNvSpPr txBox="1"/>
            <p:nvPr/>
          </p:nvSpPr>
          <p:spPr>
            <a:xfrm>
              <a:off x="25809064" y="6730727"/>
              <a:ext cx="792088" cy="735119"/>
            </a:xfrm>
            <a:prstGeom prst="roundRect">
              <a:avLst/>
            </a:prstGeom>
            <a:noFill/>
          </p:spPr>
          <p:txBody>
            <a:bodyPr wrap="square" lIns="110258" tIns="55129" rIns="110258" bIns="55129" rtlCol="1">
              <a:spAutoFit/>
            </a:bodyPr>
            <a:lstStyle/>
            <a:p>
              <a:pPr algn="ctr">
                <a:lnSpc>
                  <a:spcPct val="120000"/>
                </a:lnSpc>
                <a:spcBef>
                  <a:spcPts val="1000"/>
                </a:spcBef>
                <a:buClr>
                  <a:schemeClr val="accent4"/>
                </a:buClr>
                <a:buSzPct val="150000"/>
              </a:pPr>
              <a:r>
                <a:rPr lang="en-US" sz="3200" b="1" dirty="0">
                  <a:latin typeface="Book Antiqua" pitchFamily="18" charset="0"/>
                </a:rPr>
                <a:t>B</a:t>
              </a:r>
              <a:endParaRPr lang="en-US" sz="3200" b="1" dirty="0">
                <a:effectLst/>
                <a:latin typeface="Book Antiqua" pitchFamily="18" charset="0"/>
              </a:endParaRPr>
            </a:p>
          </p:txBody>
        </p:sp>
      </p:grpSp>
      <p:grpSp>
        <p:nvGrpSpPr>
          <p:cNvPr id="154" name="Group 153"/>
          <p:cNvGrpSpPr/>
          <p:nvPr/>
        </p:nvGrpSpPr>
        <p:grpSpPr>
          <a:xfrm>
            <a:off x="19667450" y="15413411"/>
            <a:ext cx="792088" cy="735119"/>
            <a:chOff x="25809064" y="6730727"/>
            <a:chExt cx="792088" cy="735119"/>
          </a:xfrm>
        </p:grpSpPr>
        <p:sp>
          <p:nvSpPr>
            <p:cNvPr id="155" name="TextBox 154"/>
            <p:cNvSpPr txBox="1">
              <a:spLocks/>
            </p:cNvSpPr>
            <p:nvPr/>
          </p:nvSpPr>
          <p:spPr>
            <a:xfrm>
              <a:off x="25945301" y="6899363"/>
              <a:ext cx="519615" cy="518400"/>
            </a:xfrm>
            <a:prstGeom prst="roundRect">
              <a:avLst/>
            </a:prstGeom>
            <a:solidFill>
              <a:schemeClr val="accent6">
                <a:lumMod val="40000"/>
                <a:lumOff val="60000"/>
              </a:schemeClr>
            </a:solidFill>
          </p:spPr>
          <p:txBody>
            <a:bodyPr wrap="square" lIns="110258" tIns="55129" rIns="110258" bIns="55129" rtlCol="1">
              <a:spAutoFit/>
            </a:bodyPr>
            <a:lstStyle/>
            <a:p>
              <a:pPr algn="ctr">
                <a:lnSpc>
                  <a:spcPct val="120000"/>
                </a:lnSpc>
                <a:spcBef>
                  <a:spcPts val="1000"/>
                </a:spcBef>
                <a:buClr>
                  <a:schemeClr val="accent4"/>
                </a:buClr>
                <a:buSzPct val="150000"/>
              </a:pPr>
              <a:endParaRPr lang="en-US" sz="3200" b="1" dirty="0">
                <a:effectLst/>
                <a:latin typeface="Book Antiqua" pitchFamily="18" charset="0"/>
              </a:endParaRPr>
            </a:p>
          </p:txBody>
        </p:sp>
        <p:sp>
          <p:nvSpPr>
            <p:cNvPr id="156" name="TextBox 155"/>
            <p:cNvSpPr txBox="1"/>
            <p:nvPr/>
          </p:nvSpPr>
          <p:spPr>
            <a:xfrm>
              <a:off x="25809064" y="6730727"/>
              <a:ext cx="792088" cy="735119"/>
            </a:xfrm>
            <a:prstGeom prst="roundRect">
              <a:avLst/>
            </a:prstGeom>
            <a:noFill/>
          </p:spPr>
          <p:txBody>
            <a:bodyPr wrap="square" lIns="110258" tIns="55129" rIns="110258" bIns="55129" rtlCol="1">
              <a:spAutoFit/>
            </a:bodyPr>
            <a:lstStyle/>
            <a:p>
              <a:pPr algn="ctr">
                <a:lnSpc>
                  <a:spcPct val="120000"/>
                </a:lnSpc>
                <a:spcBef>
                  <a:spcPts val="1000"/>
                </a:spcBef>
                <a:buClr>
                  <a:schemeClr val="accent4"/>
                </a:buClr>
                <a:buSzPct val="150000"/>
              </a:pPr>
              <a:r>
                <a:rPr lang="en-US" sz="3200" b="1" dirty="0">
                  <a:latin typeface="Book Antiqua" pitchFamily="18" charset="0"/>
                </a:rPr>
                <a:t>C</a:t>
              </a:r>
              <a:endParaRPr lang="en-US" sz="3200" b="1" dirty="0">
                <a:effectLst/>
                <a:latin typeface="Book Antiqua" pitchFamily="18" charset="0"/>
              </a:endParaRPr>
            </a:p>
          </p:txBody>
        </p:sp>
      </p:grpSp>
      <p:grpSp>
        <p:nvGrpSpPr>
          <p:cNvPr id="157" name="Group 156"/>
          <p:cNvGrpSpPr/>
          <p:nvPr/>
        </p:nvGrpSpPr>
        <p:grpSpPr>
          <a:xfrm>
            <a:off x="14401950" y="15286526"/>
            <a:ext cx="792088" cy="735119"/>
            <a:chOff x="25809064" y="6730727"/>
            <a:chExt cx="792088" cy="735119"/>
          </a:xfrm>
        </p:grpSpPr>
        <p:sp>
          <p:nvSpPr>
            <p:cNvPr id="199" name="TextBox 198"/>
            <p:cNvSpPr txBox="1">
              <a:spLocks/>
            </p:cNvSpPr>
            <p:nvPr/>
          </p:nvSpPr>
          <p:spPr>
            <a:xfrm>
              <a:off x="25945301" y="6899363"/>
              <a:ext cx="519615" cy="518400"/>
            </a:xfrm>
            <a:prstGeom prst="roundRect">
              <a:avLst/>
            </a:prstGeom>
            <a:solidFill>
              <a:schemeClr val="accent6">
                <a:lumMod val="40000"/>
                <a:lumOff val="60000"/>
              </a:schemeClr>
            </a:solidFill>
          </p:spPr>
          <p:txBody>
            <a:bodyPr wrap="square" lIns="110258" tIns="55129" rIns="110258" bIns="55129" rtlCol="1">
              <a:spAutoFit/>
            </a:bodyPr>
            <a:lstStyle/>
            <a:p>
              <a:pPr algn="ctr">
                <a:lnSpc>
                  <a:spcPct val="120000"/>
                </a:lnSpc>
                <a:spcBef>
                  <a:spcPts val="1000"/>
                </a:spcBef>
                <a:buClr>
                  <a:schemeClr val="accent4"/>
                </a:buClr>
                <a:buSzPct val="150000"/>
              </a:pPr>
              <a:endParaRPr lang="en-US" sz="3200" b="1" dirty="0">
                <a:effectLst/>
                <a:latin typeface="Book Antiqua" pitchFamily="18" charset="0"/>
              </a:endParaRPr>
            </a:p>
          </p:txBody>
        </p:sp>
        <p:sp>
          <p:nvSpPr>
            <p:cNvPr id="200" name="TextBox 199"/>
            <p:cNvSpPr txBox="1"/>
            <p:nvPr/>
          </p:nvSpPr>
          <p:spPr>
            <a:xfrm>
              <a:off x="25809064" y="6730727"/>
              <a:ext cx="792088" cy="735119"/>
            </a:xfrm>
            <a:prstGeom prst="roundRect">
              <a:avLst/>
            </a:prstGeom>
            <a:noFill/>
          </p:spPr>
          <p:txBody>
            <a:bodyPr wrap="square" lIns="110258" tIns="55129" rIns="110258" bIns="55129" rtlCol="1">
              <a:spAutoFit/>
            </a:bodyPr>
            <a:lstStyle/>
            <a:p>
              <a:pPr algn="ctr">
                <a:lnSpc>
                  <a:spcPct val="120000"/>
                </a:lnSpc>
                <a:spcBef>
                  <a:spcPts val="1000"/>
                </a:spcBef>
                <a:buClr>
                  <a:schemeClr val="accent4"/>
                </a:buClr>
                <a:buSzPct val="150000"/>
              </a:pPr>
              <a:r>
                <a:rPr lang="en-US" sz="3200" b="1" dirty="0">
                  <a:latin typeface="Book Antiqua" pitchFamily="18" charset="0"/>
                </a:rPr>
                <a:t>A</a:t>
              </a:r>
              <a:endParaRPr lang="en-US" sz="3200" b="1" dirty="0">
                <a:effectLst/>
                <a:latin typeface="Book Antiqua" pitchFamily="18" charset="0"/>
              </a:endParaRPr>
            </a:p>
          </p:txBody>
        </p:sp>
      </p:grpSp>
      <p:grpSp>
        <p:nvGrpSpPr>
          <p:cNvPr id="201" name="Group 200"/>
          <p:cNvGrpSpPr/>
          <p:nvPr/>
        </p:nvGrpSpPr>
        <p:grpSpPr>
          <a:xfrm>
            <a:off x="14330764" y="19040675"/>
            <a:ext cx="792088" cy="735119"/>
            <a:chOff x="25809064" y="6730727"/>
            <a:chExt cx="792088" cy="735119"/>
          </a:xfrm>
        </p:grpSpPr>
        <p:sp>
          <p:nvSpPr>
            <p:cNvPr id="202" name="TextBox 201"/>
            <p:cNvSpPr txBox="1">
              <a:spLocks/>
            </p:cNvSpPr>
            <p:nvPr/>
          </p:nvSpPr>
          <p:spPr>
            <a:xfrm>
              <a:off x="25945301" y="6899363"/>
              <a:ext cx="519615" cy="518400"/>
            </a:xfrm>
            <a:prstGeom prst="roundRect">
              <a:avLst/>
            </a:prstGeom>
            <a:solidFill>
              <a:schemeClr val="accent6">
                <a:lumMod val="40000"/>
                <a:lumOff val="60000"/>
              </a:schemeClr>
            </a:solidFill>
          </p:spPr>
          <p:txBody>
            <a:bodyPr wrap="square" lIns="110258" tIns="55129" rIns="110258" bIns="55129" rtlCol="1">
              <a:spAutoFit/>
            </a:bodyPr>
            <a:lstStyle/>
            <a:p>
              <a:pPr algn="ctr">
                <a:lnSpc>
                  <a:spcPct val="120000"/>
                </a:lnSpc>
                <a:spcBef>
                  <a:spcPts val="1000"/>
                </a:spcBef>
                <a:buClr>
                  <a:schemeClr val="accent4"/>
                </a:buClr>
                <a:buSzPct val="150000"/>
              </a:pPr>
              <a:endParaRPr lang="en-US" sz="3200" b="1" dirty="0">
                <a:effectLst/>
                <a:latin typeface="Book Antiqua" pitchFamily="18" charset="0"/>
              </a:endParaRPr>
            </a:p>
          </p:txBody>
        </p:sp>
        <p:sp>
          <p:nvSpPr>
            <p:cNvPr id="203" name="TextBox 202"/>
            <p:cNvSpPr txBox="1"/>
            <p:nvPr/>
          </p:nvSpPr>
          <p:spPr>
            <a:xfrm>
              <a:off x="25809064" y="6730727"/>
              <a:ext cx="792088" cy="735119"/>
            </a:xfrm>
            <a:prstGeom prst="roundRect">
              <a:avLst/>
            </a:prstGeom>
            <a:noFill/>
          </p:spPr>
          <p:txBody>
            <a:bodyPr wrap="square" lIns="110258" tIns="55129" rIns="110258" bIns="55129" rtlCol="1">
              <a:spAutoFit/>
            </a:bodyPr>
            <a:lstStyle/>
            <a:p>
              <a:pPr algn="ctr">
                <a:lnSpc>
                  <a:spcPct val="120000"/>
                </a:lnSpc>
                <a:spcBef>
                  <a:spcPts val="1000"/>
                </a:spcBef>
                <a:buClr>
                  <a:schemeClr val="accent4"/>
                </a:buClr>
                <a:buSzPct val="150000"/>
              </a:pPr>
              <a:r>
                <a:rPr lang="en-US" sz="3200" b="1" dirty="0">
                  <a:latin typeface="Book Antiqua" pitchFamily="18" charset="0"/>
                </a:rPr>
                <a:t>D</a:t>
              </a:r>
              <a:endParaRPr lang="en-US" sz="3200" b="1" dirty="0">
                <a:effectLst/>
                <a:latin typeface="Book Antiqua" pitchFamily="18" charset="0"/>
              </a:endParaRPr>
            </a:p>
          </p:txBody>
        </p:sp>
      </p:grpSp>
      <p:grpSp>
        <p:nvGrpSpPr>
          <p:cNvPr id="204" name="Group 203"/>
          <p:cNvGrpSpPr/>
          <p:nvPr/>
        </p:nvGrpSpPr>
        <p:grpSpPr>
          <a:xfrm>
            <a:off x="17539465" y="19090164"/>
            <a:ext cx="792088" cy="735119"/>
            <a:chOff x="25809064" y="6730727"/>
            <a:chExt cx="792088" cy="735119"/>
          </a:xfrm>
        </p:grpSpPr>
        <p:sp>
          <p:nvSpPr>
            <p:cNvPr id="205" name="TextBox 204"/>
            <p:cNvSpPr txBox="1">
              <a:spLocks/>
            </p:cNvSpPr>
            <p:nvPr/>
          </p:nvSpPr>
          <p:spPr>
            <a:xfrm>
              <a:off x="25945301" y="6899363"/>
              <a:ext cx="519615" cy="518400"/>
            </a:xfrm>
            <a:prstGeom prst="roundRect">
              <a:avLst/>
            </a:prstGeom>
            <a:solidFill>
              <a:schemeClr val="accent6">
                <a:lumMod val="40000"/>
                <a:lumOff val="60000"/>
              </a:schemeClr>
            </a:solidFill>
          </p:spPr>
          <p:txBody>
            <a:bodyPr wrap="square" lIns="110258" tIns="55129" rIns="110258" bIns="55129" rtlCol="1">
              <a:spAutoFit/>
            </a:bodyPr>
            <a:lstStyle/>
            <a:p>
              <a:pPr algn="ctr">
                <a:lnSpc>
                  <a:spcPct val="120000"/>
                </a:lnSpc>
                <a:spcBef>
                  <a:spcPts val="1000"/>
                </a:spcBef>
                <a:buClr>
                  <a:schemeClr val="accent4"/>
                </a:buClr>
                <a:buSzPct val="150000"/>
              </a:pPr>
              <a:endParaRPr lang="en-US" sz="3200" b="1" dirty="0">
                <a:effectLst/>
                <a:latin typeface="Book Antiqua" pitchFamily="18" charset="0"/>
              </a:endParaRPr>
            </a:p>
          </p:txBody>
        </p:sp>
        <p:sp>
          <p:nvSpPr>
            <p:cNvPr id="206" name="TextBox 205"/>
            <p:cNvSpPr txBox="1"/>
            <p:nvPr/>
          </p:nvSpPr>
          <p:spPr>
            <a:xfrm>
              <a:off x="25809064" y="6730727"/>
              <a:ext cx="792088" cy="735119"/>
            </a:xfrm>
            <a:prstGeom prst="roundRect">
              <a:avLst/>
            </a:prstGeom>
            <a:noFill/>
          </p:spPr>
          <p:txBody>
            <a:bodyPr wrap="square" lIns="110258" tIns="55129" rIns="110258" bIns="55129" rtlCol="1">
              <a:spAutoFit/>
            </a:bodyPr>
            <a:lstStyle/>
            <a:p>
              <a:pPr algn="ctr">
                <a:lnSpc>
                  <a:spcPct val="120000"/>
                </a:lnSpc>
                <a:spcBef>
                  <a:spcPts val="1000"/>
                </a:spcBef>
                <a:buClr>
                  <a:schemeClr val="accent4"/>
                </a:buClr>
                <a:buSzPct val="150000"/>
              </a:pPr>
              <a:r>
                <a:rPr lang="en-US" sz="3200" b="1" dirty="0">
                  <a:latin typeface="Book Antiqua" pitchFamily="18" charset="0"/>
                </a:rPr>
                <a:t>E</a:t>
              </a:r>
              <a:endParaRPr lang="en-US" sz="3200" b="1" dirty="0">
                <a:effectLst/>
                <a:latin typeface="Book Antiqua" pitchFamily="18" charset="0"/>
              </a:endParaRPr>
            </a:p>
          </p:txBody>
        </p:sp>
      </p:grpSp>
      <p:sp>
        <p:nvSpPr>
          <p:cNvPr id="212" name="TextBox 211"/>
          <p:cNvSpPr txBox="1"/>
          <p:nvPr/>
        </p:nvSpPr>
        <p:spPr>
          <a:xfrm>
            <a:off x="25243840" y="20147595"/>
            <a:ext cx="24730062" cy="3470203"/>
          </a:xfrm>
          <a:prstGeom prst="rect">
            <a:avLst/>
          </a:prstGeom>
          <a:noFill/>
        </p:spPr>
        <p:txBody>
          <a:bodyPr wrap="square" lIns="110258" tIns="55129" rIns="110258" bIns="55129" rtlCol="1">
            <a:spAutoFit/>
          </a:bodyPr>
          <a:lstStyle/>
          <a:p>
            <a:pPr marL="360000" indent="-360000" algn="just">
              <a:lnSpc>
                <a:spcPct val="120000"/>
              </a:lnSpc>
              <a:spcBef>
                <a:spcPts val="1000"/>
              </a:spcBef>
              <a:buClr>
                <a:schemeClr val="accent4"/>
              </a:buClr>
              <a:buSzPct val="150000"/>
              <a:buFont typeface="Arial" pitchFamily="34" charset="0"/>
              <a:buChar char="•"/>
            </a:pPr>
            <a:r>
              <a:rPr lang="en-US" sz="2800" b="1" dirty="0">
                <a:latin typeface="Book Antiqua" pitchFamily="18" charset="0"/>
              </a:rPr>
              <a:t>CBCT and </a:t>
            </a:r>
            <a:r>
              <a:rPr lang="en-US" sz="2800" b="1" dirty="0" err="1">
                <a:latin typeface="Book Antiqua" pitchFamily="18" charset="0"/>
              </a:rPr>
              <a:t>histologic</a:t>
            </a:r>
            <a:r>
              <a:rPr lang="en-US" sz="2800" b="1" dirty="0">
                <a:latin typeface="Book Antiqua" pitchFamily="18" charset="0"/>
              </a:rPr>
              <a:t> analyses of core biopsy demonstrated bone regeneration and SCPC graft resorption in extraction socket; six month postoperative. </a:t>
            </a:r>
          </a:p>
          <a:p>
            <a:pPr marL="360000" indent="-360000" algn="just">
              <a:lnSpc>
                <a:spcPct val="120000"/>
              </a:lnSpc>
              <a:spcBef>
                <a:spcPts val="1000"/>
              </a:spcBef>
              <a:buClr>
                <a:schemeClr val="accent4"/>
              </a:buClr>
              <a:buSzPct val="150000"/>
              <a:buFont typeface="Arial" pitchFamily="34" charset="0"/>
              <a:buChar char="•"/>
            </a:pPr>
            <a:r>
              <a:rPr lang="en-US" sz="2800" b="1" dirty="0">
                <a:latin typeface="Book Antiqua" pitchFamily="18" charset="0"/>
              </a:rPr>
              <a:t>The newly formed bone consisted of thick mature bone trabeculae showing osteocytes and reversal lines with osteoblasts lining the trabeculae indicating active remodeling. In conjunction with bone regeneration, near complete resorption of the SCPC granules was observed. </a:t>
            </a:r>
          </a:p>
          <a:p>
            <a:pPr marL="360000" indent="-360000" algn="just">
              <a:lnSpc>
                <a:spcPct val="120000"/>
              </a:lnSpc>
              <a:spcBef>
                <a:spcPts val="1000"/>
              </a:spcBef>
              <a:buClr>
                <a:schemeClr val="accent4"/>
              </a:buClr>
              <a:buSzPct val="150000"/>
              <a:buFont typeface="Arial" pitchFamily="34" charset="0"/>
              <a:buChar char="•"/>
            </a:pPr>
            <a:r>
              <a:rPr lang="en-US" sz="2800" b="1" dirty="0">
                <a:latin typeface="Book Antiqua" pitchFamily="18" charset="0"/>
              </a:rPr>
              <a:t>The successful alveolar socket preservation and the formation of dense mature bone in our case report are consistent with the data in the literature that shows that silica stimulates osteoblast differentiation and downregulate osteoclast activity [3].  </a:t>
            </a:r>
          </a:p>
        </p:txBody>
      </p:sp>
      <p:sp>
        <p:nvSpPr>
          <p:cNvPr id="214" name="Rectangle 213"/>
          <p:cNvSpPr/>
          <p:nvPr/>
        </p:nvSpPr>
        <p:spPr>
          <a:xfrm flipH="1" flipV="1">
            <a:off x="27651422" y="16046789"/>
            <a:ext cx="1233286" cy="2773137"/>
          </a:xfrm>
          <a:prstGeom prst="rect">
            <a:avLst/>
          </a:prstGeom>
          <a:solidFill>
            <a:schemeClr val="tx1">
              <a:lumMod val="50000"/>
              <a:lumOff val="50000"/>
            </a:schemeClr>
          </a:solidFill>
          <a:ln>
            <a:noFill/>
          </a:ln>
          <a:effectLst>
            <a:outerShdw blurRad="50800" dist="38100" dir="16200000" rotWithShape="0">
              <a:prstClr val="black">
                <a:alpha val="40000"/>
              </a:prstClr>
            </a:outerShdw>
            <a:softEdge rad="317500"/>
          </a:effectLst>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p>
        </p:txBody>
      </p:sp>
      <p:sp>
        <p:nvSpPr>
          <p:cNvPr id="215" name="Isosceles Triangle 214"/>
          <p:cNvSpPr/>
          <p:nvPr/>
        </p:nvSpPr>
        <p:spPr>
          <a:xfrm flipV="1">
            <a:off x="28283154" y="17610836"/>
            <a:ext cx="619937" cy="262574"/>
          </a:xfrm>
          <a:prstGeom prst="triangl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7" name="Group 216"/>
          <p:cNvGrpSpPr/>
          <p:nvPr/>
        </p:nvGrpSpPr>
        <p:grpSpPr>
          <a:xfrm>
            <a:off x="24411062" y="19340759"/>
            <a:ext cx="4906614" cy="785342"/>
            <a:chOff x="5580112" y="3140968"/>
            <a:chExt cx="881240" cy="648072"/>
          </a:xfrm>
          <a:solidFill>
            <a:srgbClr val="ABB189"/>
          </a:solidFill>
          <a:effectLst>
            <a:outerShdw blurRad="50800" dist="38100" dir="5400000" algn="t" rotWithShape="0">
              <a:prstClr val="black">
                <a:alpha val="40000"/>
              </a:prstClr>
            </a:outerShdw>
          </a:effectLst>
        </p:grpSpPr>
        <p:sp>
          <p:nvSpPr>
            <p:cNvPr id="218" name="Rectangle 217"/>
            <p:cNvSpPr/>
            <p:nvPr/>
          </p:nvSpPr>
          <p:spPr>
            <a:xfrm>
              <a:off x="5580112" y="3140968"/>
              <a:ext cx="736100" cy="6480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Isosceles Triangle 218"/>
            <p:cNvSpPr/>
            <p:nvPr/>
          </p:nvSpPr>
          <p:spPr>
            <a:xfrm>
              <a:off x="5851380" y="3140968"/>
              <a:ext cx="609972" cy="648072"/>
            </a:xfrm>
            <a:prstGeom prst="triangle">
              <a:avLst>
                <a:gd name="adj" fmla="val 7612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0" name="TextBox 219"/>
          <p:cNvSpPr txBox="1"/>
          <p:nvPr/>
        </p:nvSpPr>
        <p:spPr>
          <a:xfrm>
            <a:off x="24717195" y="19303216"/>
            <a:ext cx="3154711" cy="732123"/>
          </a:xfrm>
          <a:prstGeom prst="rect">
            <a:avLst/>
          </a:prstGeom>
          <a:noFill/>
          <a:scene3d>
            <a:camera prst="orthographicFront"/>
            <a:lightRig rig="threePt" dir="t"/>
          </a:scene3d>
          <a:sp3d>
            <a:bevelT/>
          </a:sp3d>
        </p:spPr>
        <p:txBody>
          <a:bodyPr wrap="none" lIns="0" tIns="0" rIns="0" bIns="0" rtlCol="1">
            <a:spAutoFit/>
          </a:bodyPr>
          <a:lstStyle/>
          <a:p>
            <a:pPr marL="0" lvl="1" indent="-228600" algn="ctr">
              <a:lnSpc>
                <a:spcPct val="120000"/>
              </a:lnSpc>
              <a:spcBef>
                <a:spcPts val="1000"/>
              </a:spcBef>
              <a:buClr>
                <a:srgbClr val="FCE142"/>
              </a:buClr>
              <a:buSzPct val="110000"/>
              <a:defRPr/>
            </a:pPr>
            <a:r>
              <a:rPr lang="en-US" sz="4400" b="1" i="1" spc="-50" dirty="0">
                <a:latin typeface="Lucida Sans" pitchFamily="34" charset="0"/>
              </a:rPr>
              <a:t>Conclusion</a:t>
            </a:r>
          </a:p>
        </p:txBody>
      </p:sp>
      <p:sp>
        <p:nvSpPr>
          <p:cNvPr id="146" name="Rectangle 145"/>
          <p:cNvSpPr/>
          <p:nvPr/>
        </p:nvSpPr>
        <p:spPr>
          <a:xfrm rot="5400000">
            <a:off x="30550494" y="-449427"/>
            <a:ext cx="13788026" cy="25490826"/>
          </a:xfrm>
          <a:prstGeom prst="rect">
            <a:avLst/>
          </a:prstGeom>
          <a:gradFill rotWithShape="1">
            <a:gsLst>
              <a:gs pos="0">
                <a:schemeClr val="bg1"/>
              </a:gs>
              <a:gs pos="100000">
                <a:srgbClr val="EAEAEA"/>
              </a:gs>
            </a:gsLst>
            <a:path path="circle">
              <a:fillToRect l="50000" t="50000" r="50000" b="50000"/>
            </a:path>
          </a:gradFill>
          <a:ln w="6350" cap="flat" cmpd="sng" algn="ctr">
            <a:noFill/>
            <a:prstDash val="solid"/>
          </a:ln>
          <a:effectLst/>
          <a:scene3d>
            <a:camera prst="orthographicFront"/>
            <a:lightRig rig="flat" dir="t"/>
          </a:scene3d>
        </p:spPr>
      </p:sp>
      <p:pic>
        <p:nvPicPr>
          <p:cNvPr id="148" name="Picture 147"/>
          <p:cNvPicPr>
            <a:picLocks noChangeAspect="1"/>
          </p:cNvPicPr>
          <p:nvPr/>
        </p:nvPicPr>
        <p:blipFill>
          <a:blip r:embed="rId18" cstate="print">
            <a:extLst>
              <a:ext uri="{BEBA8EAE-BF5A-486C-A8C5-ECC9F3942E4B}">
                <a14:imgProps xmlns:a14="http://schemas.microsoft.com/office/drawing/2010/main">
                  <a14:imgLayer r:embed="rId19">
                    <a14:imgEffect>
                      <a14:brightnessContrast bright="20000" contrast="20000"/>
                    </a14:imgEffect>
                  </a14:imgLayer>
                </a14:imgProps>
              </a:ext>
            </a:extLst>
          </a:blip>
          <a:srcRect l="46641" t="13962" r="25902" b="15849"/>
          <a:stretch>
            <a:fillRect/>
          </a:stretch>
        </p:blipFill>
        <p:spPr bwMode="auto">
          <a:xfrm>
            <a:off x="32635855" y="6156909"/>
            <a:ext cx="1884793" cy="3240000"/>
          </a:xfrm>
          <a:prstGeom prst="rect">
            <a:avLst/>
          </a:prstGeom>
          <a:ln w="19050">
            <a:solidFill>
              <a:schemeClr val="accent4"/>
            </a:solidFill>
          </a:ln>
          <a:effectLst>
            <a:outerShdw blurRad="292100" dist="139700" dir="2700000" algn="tl" rotWithShape="0">
              <a:srgbClr val="333333">
                <a:alpha val="65000"/>
              </a:srgbClr>
            </a:outerShdw>
          </a:effectLst>
        </p:spPr>
      </p:pic>
      <p:pic>
        <p:nvPicPr>
          <p:cNvPr id="158" name="Picture 157"/>
          <p:cNvPicPr>
            <a:picLocks noChangeAspect="1"/>
          </p:cNvPicPr>
          <p:nvPr/>
        </p:nvPicPr>
        <p:blipFill>
          <a:blip r:embed="rId20" cstate="print">
            <a:extLst>
              <a:ext uri="{BEBA8EAE-BF5A-486C-A8C5-ECC9F3942E4B}">
                <a14:imgProps xmlns:a14="http://schemas.microsoft.com/office/drawing/2010/main">
                  <a14:imgLayer r:embed="rId21">
                    <a14:imgEffect>
                      <a14:brightnessContrast bright="20000" contrast="20000"/>
                    </a14:imgEffect>
                  </a14:imgLayer>
                </a14:imgProps>
              </a:ext>
            </a:extLst>
          </a:blip>
          <a:srcRect l="45888" t="15421" r="27085" b="21791"/>
          <a:stretch>
            <a:fillRect/>
          </a:stretch>
        </p:blipFill>
        <p:spPr bwMode="auto">
          <a:xfrm>
            <a:off x="30359280" y="6156908"/>
            <a:ext cx="2074803" cy="3240000"/>
          </a:xfrm>
          <a:prstGeom prst="rect">
            <a:avLst/>
          </a:prstGeom>
          <a:ln w="19050">
            <a:solidFill>
              <a:schemeClr val="accent4"/>
            </a:solidFill>
          </a:ln>
          <a:effectLst>
            <a:outerShdw blurRad="292100" dist="139700" dir="2700000" algn="tl" rotWithShape="0">
              <a:srgbClr val="333333">
                <a:alpha val="65000"/>
              </a:srgbClr>
            </a:outerShdw>
          </a:effectLst>
        </p:spPr>
      </p:pic>
      <p:pic>
        <p:nvPicPr>
          <p:cNvPr id="159" name="Picture 158" descr="C:\Users\Dr. Rania\Downloads\PHOTO-2017-10-24-14-17-27.jpg"/>
          <p:cNvPicPr>
            <a:picLocks noChangeAspect="1"/>
          </p:cNvPicPr>
          <p:nvPr/>
        </p:nvPicPr>
        <p:blipFill>
          <a:blip r:embed="rId22" cstate="print"/>
          <a:srcRect l="26247" t="42884" r="30121" b="36364"/>
          <a:stretch>
            <a:fillRect/>
          </a:stretch>
        </p:blipFill>
        <p:spPr bwMode="auto">
          <a:xfrm>
            <a:off x="25882915" y="6113007"/>
            <a:ext cx="4303966" cy="3240000"/>
          </a:xfrm>
          <a:prstGeom prst="rect">
            <a:avLst/>
          </a:prstGeom>
          <a:ln w="19050">
            <a:solidFill>
              <a:schemeClr val="accent4"/>
            </a:solidFill>
          </a:ln>
          <a:effectLst>
            <a:outerShdw blurRad="292100" dist="139700" dir="2700000" algn="tl" rotWithShape="0">
              <a:srgbClr val="333333">
                <a:alpha val="65000"/>
              </a:srgbClr>
            </a:outerShdw>
          </a:effectLst>
        </p:spPr>
      </p:pic>
      <p:pic>
        <p:nvPicPr>
          <p:cNvPr id="160" name="Picture 159"/>
          <p:cNvPicPr/>
          <p:nvPr/>
        </p:nvPicPr>
        <p:blipFill rotWithShape="1">
          <a:blip r:embed="rId23" cstate="print">
            <a:extLst>
              <a:ext uri="{BEBA8EAE-BF5A-486C-A8C5-ECC9F3942E4B}">
                <a14:imgProps xmlns:a14="http://schemas.microsoft.com/office/drawing/2010/main">
                  <a14:imgLayer r:embed="rId24">
                    <a14:imgEffect>
                      <a14:brightnessContrast contrast="20000"/>
                    </a14:imgEffect>
                  </a14:imgLayer>
                </a14:imgProps>
              </a:ext>
            </a:extLst>
          </a:blip>
          <a:srcRect l="36881" t="53125" r="16653" b="9375"/>
          <a:stretch/>
        </p:blipFill>
        <p:spPr bwMode="auto">
          <a:xfrm>
            <a:off x="28990206" y="13212949"/>
            <a:ext cx="5718000" cy="2880704"/>
          </a:xfrm>
          <a:prstGeom prst="rect">
            <a:avLst/>
          </a:prstGeom>
          <a:ln w="19050">
            <a:solidFill>
              <a:schemeClr val="accent4"/>
            </a:solidFill>
          </a:ln>
          <a:effectLst>
            <a:outerShdw blurRad="292100" dist="139700" dir="2700000" algn="tl" rotWithShape="0">
              <a:srgbClr val="333333">
                <a:alpha val="65000"/>
              </a:srgbClr>
            </a:outerShdw>
          </a:effectLst>
        </p:spPr>
      </p:pic>
      <p:pic>
        <p:nvPicPr>
          <p:cNvPr id="161" name="Picture 160"/>
          <p:cNvPicPr/>
          <p:nvPr/>
        </p:nvPicPr>
        <p:blipFill rotWithShape="1">
          <a:blip r:embed="rId25" cstate="print">
            <a:extLst>
              <a:ext uri="{BEBA8EAE-BF5A-486C-A8C5-ECC9F3942E4B}">
                <a14:imgProps xmlns:a14="http://schemas.microsoft.com/office/drawing/2010/main">
                  <a14:imgLayer r:embed="rId26">
                    <a14:imgEffect>
                      <a14:brightnessContrast contrast="20000"/>
                    </a14:imgEffect>
                  </a14:imgLayer>
                </a14:imgProps>
              </a:ext>
            </a:extLst>
          </a:blip>
          <a:srcRect l="26901" t="53459" r="25641" b="8960"/>
          <a:stretch/>
        </p:blipFill>
        <p:spPr bwMode="auto">
          <a:xfrm>
            <a:off x="28985941" y="16412195"/>
            <a:ext cx="5718834" cy="2705793"/>
          </a:xfrm>
          <a:prstGeom prst="rect">
            <a:avLst/>
          </a:prstGeom>
          <a:ln w="19050">
            <a:solidFill>
              <a:schemeClr val="accent4"/>
            </a:solidFill>
          </a:ln>
          <a:effectLst>
            <a:outerShdw blurRad="292100" dist="139700" dir="2700000" algn="tl" rotWithShape="0">
              <a:srgbClr val="333333">
                <a:alpha val="65000"/>
              </a:srgbClr>
            </a:outerShdw>
          </a:effectLst>
        </p:spPr>
      </p:pic>
      <p:sp>
        <p:nvSpPr>
          <p:cNvPr id="164" name="TextBox 163"/>
          <p:cNvSpPr txBox="1"/>
          <p:nvPr/>
        </p:nvSpPr>
        <p:spPr>
          <a:xfrm>
            <a:off x="45420261" y="6034379"/>
            <a:ext cx="4409625" cy="5712868"/>
          </a:xfrm>
          <a:prstGeom prst="rect">
            <a:avLst/>
          </a:prstGeom>
          <a:noFill/>
        </p:spPr>
        <p:txBody>
          <a:bodyPr wrap="square" lIns="110258" tIns="55129" rIns="110258" bIns="55129" rtlCol="1">
            <a:spAutoFit/>
          </a:bodyPr>
          <a:lstStyle/>
          <a:p>
            <a:pPr algn="just">
              <a:buClr>
                <a:schemeClr val="accent4"/>
              </a:buClr>
              <a:buSzPct val="150000"/>
            </a:pPr>
            <a:r>
              <a:rPr lang="en-US" sz="2800" b="1" dirty="0">
                <a:latin typeface="Book Antiqua" pitchFamily="18" charset="0"/>
              </a:rPr>
              <a:t> Fig.5. Light micrograph of core bone biopsy taken  six months post operative showing new bone formation inside the healing extraction socket. Dense thick bone trabeculae with surrounding connective tissue stroma is seen. Resorption of the SCPC graft material is evident. H&amp;E x40</a:t>
            </a:r>
          </a:p>
        </p:txBody>
      </p:sp>
      <p:sp>
        <p:nvSpPr>
          <p:cNvPr id="165" name="TextBox 164"/>
          <p:cNvSpPr txBox="1"/>
          <p:nvPr/>
        </p:nvSpPr>
        <p:spPr>
          <a:xfrm>
            <a:off x="35903222" y="17389797"/>
            <a:ext cx="13854656" cy="1834883"/>
          </a:xfrm>
          <a:prstGeom prst="rect">
            <a:avLst/>
          </a:prstGeom>
          <a:noFill/>
        </p:spPr>
        <p:txBody>
          <a:bodyPr wrap="square" lIns="110258" tIns="55129" rIns="110258" bIns="55129" rtlCol="1">
            <a:spAutoFit/>
          </a:bodyPr>
          <a:lstStyle/>
          <a:p>
            <a:pPr algn="just">
              <a:buClr>
                <a:schemeClr val="accent4"/>
              </a:buClr>
              <a:buSzPct val="150000"/>
            </a:pPr>
            <a:r>
              <a:rPr lang="en-US" sz="2800" b="1" dirty="0">
                <a:latin typeface="Book Antiqua" pitchFamily="18" charset="0"/>
              </a:rPr>
              <a:t>Fig. 6. Higher magnification showing thick bone trabeculae with reversal lines and large trapped osteocytes (white arrows). Osteoblasts (yellow arrows) can be seen lining the new bone trabeculae indicating active remodeling. (A) H&amp;E x100</a:t>
            </a:r>
          </a:p>
          <a:p>
            <a:pPr algn="just">
              <a:buClr>
                <a:schemeClr val="accent4"/>
              </a:buClr>
              <a:buSzPct val="150000"/>
            </a:pPr>
            <a:r>
              <a:rPr lang="en-US" sz="2800" b="1" dirty="0">
                <a:latin typeface="Book Antiqua" pitchFamily="18" charset="0"/>
              </a:rPr>
              <a:t>(B) </a:t>
            </a:r>
            <a:r>
              <a:rPr lang="en-US" sz="2800" b="1" dirty="0" err="1">
                <a:latin typeface="Book Antiqua" pitchFamily="18" charset="0"/>
              </a:rPr>
              <a:t>Gomri</a:t>
            </a:r>
            <a:r>
              <a:rPr lang="en-US" sz="2800" b="1" dirty="0">
                <a:latin typeface="Book Antiqua" pitchFamily="18" charset="0"/>
              </a:rPr>
              <a:t> trichrome</a:t>
            </a:r>
          </a:p>
        </p:txBody>
      </p:sp>
      <p:sp>
        <p:nvSpPr>
          <p:cNvPr id="166" name="TextBox 165"/>
          <p:cNvSpPr txBox="1"/>
          <p:nvPr/>
        </p:nvSpPr>
        <p:spPr>
          <a:xfrm>
            <a:off x="24948755" y="9468917"/>
            <a:ext cx="9975475" cy="3558432"/>
          </a:xfrm>
          <a:prstGeom prst="rect">
            <a:avLst/>
          </a:prstGeom>
          <a:noFill/>
        </p:spPr>
        <p:txBody>
          <a:bodyPr wrap="square" lIns="110258" tIns="55129" rIns="110258" bIns="55129" rtlCol="1">
            <a:spAutoFit/>
          </a:bodyPr>
          <a:lstStyle/>
          <a:p>
            <a:pPr algn="just">
              <a:buClr>
                <a:schemeClr val="accent4"/>
              </a:buClr>
              <a:buSzPct val="150000"/>
            </a:pPr>
            <a:r>
              <a:rPr lang="en-US" sz="2800" b="1" dirty="0">
                <a:latin typeface="Book Antiqua" pitchFamily="18" charset="0"/>
              </a:rPr>
              <a:t> Fig. 3. (A) Six months reentry with flap reflection for implant placement revealing intact buccal plate almost at the level of that of the neighboring tooth. (B &amp; C) sagittal cut for one and six months CBCT showing newly formed bone at the apical part with minor remaining particles at the socket orifice and intact buccal plate of bone (arrow). Alveolar ridge width decreased from 6.55 to 5.98 mm and  alveolar ridge height decreased from 17.9 to 16.7 mm</a:t>
            </a:r>
          </a:p>
        </p:txBody>
      </p:sp>
      <p:cxnSp>
        <p:nvCxnSpPr>
          <p:cNvPr id="167" name="Straight Arrow Connector 166"/>
          <p:cNvCxnSpPr/>
          <p:nvPr/>
        </p:nvCxnSpPr>
        <p:spPr>
          <a:xfrm>
            <a:off x="28587526" y="6156549"/>
            <a:ext cx="216024" cy="515762"/>
          </a:xfrm>
          <a:prstGeom prst="straightConnector1">
            <a:avLst/>
          </a:prstGeom>
          <a:ln>
            <a:solidFill>
              <a:srgbClr val="FFFF00"/>
            </a:solidFill>
            <a:tailEnd type="arrow"/>
          </a:ln>
        </p:spPr>
        <p:style>
          <a:lnRef idx="3">
            <a:schemeClr val="dk1"/>
          </a:lnRef>
          <a:fillRef idx="0">
            <a:schemeClr val="dk1"/>
          </a:fillRef>
          <a:effectRef idx="2">
            <a:schemeClr val="dk1"/>
          </a:effectRef>
          <a:fontRef idx="minor">
            <a:schemeClr val="tx1"/>
          </a:fontRef>
        </p:style>
      </p:cxnSp>
      <p:cxnSp>
        <p:nvCxnSpPr>
          <p:cNvPr id="168" name="Straight Arrow Connector 167"/>
          <p:cNvCxnSpPr/>
          <p:nvPr/>
        </p:nvCxnSpPr>
        <p:spPr>
          <a:xfrm>
            <a:off x="27607880" y="6372573"/>
            <a:ext cx="271925" cy="578369"/>
          </a:xfrm>
          <a:prstGeom prst="straightConnector1">
            <a:avLst/>
          </a:prstGeom>
          <a:ln>
            <a:solidFill>
              <a:srgbClr val="FFFF00"/>
            </a:solidFill>
            <a:tailEnd type="arrow"/>
          </a:ln>
        </p:spPr>
        <p:style>
          <a:lnRef idx="3">
            <a:schemeClr val="dk1"/>
          </a:lnRef>
          <a:fillRef idx="0">
            <a:schemeClr val="dk1"/>
          </a:fillRef>
          <a:effectRef idx="2">
            <a:schemeClr val="dk1"/>
          </a:effectRef>
          <a:fontRef idx="minor">
            <a:schemeClr val="tx1"/>
          </a:fontRef>
        </p:style>
      </p:cxnSp>
      <p:cxnSp>
        <p:nvCxnSpPr>
          <p:cNvPr id="170" name="Straight Arrow Connector 169"/>
          <p:cNvCxnSpPr/>
          <p:nvPr/>
        </p:nvCxnSpPr>
        <p:spPr>
          <a:xfrm>
            <a:off x="32720448" y="8033425"/>
            <a:ext cx="288032" cy="155722"/>
          </a:xfrm>
          <a:prstGeom prst="straightConnector1">
            <a:avLst/>
          </a:prstGeom>
          <a:ln>
            <a:solidFill>
              <a:srgbClr val="FFFF00"/>
            </a:solidFill>
            <a:tailEnd type="arrow"/>
          </a:ln>
        </p:spPr>
        <p:style>
          <a:lnRef idx="3">
            <a:schemeClr val="dk1"/>
          </a:lnRef>
          <a:fillRef idx="0">
            <a:schemeClr val="dk1"/>
          </a:fillRef>
          <a:effectRef idx="2">
            <a:schemeClr val="dk1"/>
          </a:effectRef>
          <a:fontRef idx="minor">
            <a:schemeClr val="tx1"/>
          </a:fontRef>
        </p:style>
      </p:cxnSp>
      <p:sp>
        <p:nvSpPr>
          <p:cNvPr id="171" name="TextBox 170"/>
          <p:cNvSpPr txBox="1"/>
          <p:nvPr/>
        </p:nvSpPr>
        <p:spPr>
          <a:xfrm>
            <a:off x="24843111" y="13604210"/>
            <a:ext cx="3816424" cy="4851094"/>
          </a:xfrm>
          <a:prstGeom prst="rect">
            <a:avLst/>
          </a:prstGeom>
          <a:noFill/>
        </p:spPr>
        <p:txBody>
          <a:bodyPr wrap="square" lIns="110258" tIns="55129" rIns="110258" bIns="55129" rtlCol="1">
            <a:spAutoFit/>
          </a:bodyPr>
          <a:lstStyle/>
          <a:p>
            <a:pPr algn="just">
              <a:buClr>
                <a:schemeClr val="accent4"/>
              </a:buClr>
              <a:buSzPct val="150000"/>
            </a:pPr>
            <a:r>
              <a:rPr lang="en-US" sz="2800" b="1" dirty="0">
                <a:latin typeface="Book Antiqua" pitchFamily="18" charset="0"/>
              </a:rPr>
              <a:t>Fig. 4. (A) One month and (B) Six months postoperative CBCT showing healing of SCPC filled extraction socket. Note increased bone density and preserved </a:t>
            </a:r>
            <a:r>
              <a:rPr lang="en-US" sz="2800" b="1">
                <a:latin typeface="Book Antiqua" pitchFamily="18" charset="0"/>
              </a:rPr>
              <a:t>alveolar ridge </a:t>
            </a:r>
            <a:r>
              <a:rPr lang="en-US" sz="2800" b="1" dirty="0">
                <a:latin typeface="Book Antiqua" pitchFamily="18" charset="0"/>
              </a:rPr>
              <a:t>dimensions and soft tissue papilla.</a:t>
            </a:r>
          </a:p>
        </p:txBody>
      </p:sp>
      <p:grpSp>
        <p:nvGrpSpPr>
          <p:cNvPr id="172" name="Group 171"/>
          <p:cNvGrpSpPr/>
          <p:nvPr/>
        </p:nvGrpSpPr>
        <p:grpSpPr>
          <a:xfrm>
            <a:off x="28920003" y="13122076"/>
            <a:ext cx="747643" cy="667321"/>
            <a:chOff x="25809064" y="6759755"/>
            <a:chExt cx="792088" cy="735119"/>
          </a:xfrm>
        </p:grpSpPr>
        <p:sp>
          <p:nvSpPr>
            <p:cNvPr id="173" name="TextBox 172"/>
            <p:cNvSpPr txBox="1">
              <a:spLocks/>
            </p:cNvSpPr>
            <p:nvPr/>
          </p:nvSpPr>
          <p:spPr>
            <a:xfrm>
              <a:off x="25945301" y="6899363"/>
              <a:ext cx="519615" cy="518400"/>
            </a:xfrm>
            <a:prstGeom prst="roundRect">
              <a:avLst/>
            </a:prstGeom>
            <a:solidFill>
              <a:schemeClr val="accent6">
                <a:lumMod val="40000"/>
                <a:lumOff val="60000"/>
              </a:schemeClr>
            </a:solidFill>
          </p:spPr>
          <p:txBody>
            <a:bodyPr wrap="square" lIns="110258" tIns="55129" rIns="110258" bIns="55129" rtlCol="1">
              <a:spAutoFit/>
            </a:bodyPr>
            <a:lstStyle/>
            <a:p>
              <a:pPr algn="ctr">
                <a:lnSpc>
                  <a:spcPct val="120000"/>
                </a:lnSpc>
                <a:spcBef>
                  <a:spcPts val="1000"/>
                </a:spcBef>
                <a:buClr>
                  <a:schemeClr val="accent4"/>
                </a:buClr>
                <a:buSzPct val="150000"/>
              </a:pPr>
              <a:endParaRPr lang="en-US" sz="3200" b="1" dirty="0">
                <a:effectLst/>
                <a:latin typeface="Book Antiqua" pitchFamily="18" charset="0"/>
              </a:endParaRPr>
            </a:p>
          </p:txBody>
        </p:sp>
        <p:sp>
          <p:nvSpPr>
            <p:cNvPr id="174" name="TextBox 173"/>
            <p:cNvSpPr txBox="1"/>
            <p:nvPr/>
          </p:nvSpPr>
          <p:spPr>
            <a:xfrm>
              <a:off x="25809064" y="6759755"/>
              <a:ext cx="792088" cy="735119"/>
            </a:xfrm>
            <a:prstGeom prst="roundRect">
              <a:avLst/>
            </a:prstGeom>
            <a:noFill/>
          </p:spPr>
          <p:txBody>
            <a:bodyPr wrap="square" lIns="110258" tIns="55129" rIns="110258" bIns="55129" rtlCol="1">
              <a:spAutoFit/>
            </a:bodyPr>
            <a:lstStyle/>
            <a:p>
              <a:pPr algn="ctr">
                <a:lnSpc>
                  <a:spcPct val="120000"/>
                </a:lnSpc>
                <a:spcBef>
                  <a:spcPts val="1000"/>
                </a:spcBef>
                <a:buClr>
                  <a:schemeClr val="accent4"/>
                </a:buClr>
                <a:buSzPct val="150000"/>
              </a:pPr>
              <a:r>
                <a:rPr lang="en-US" sz="3200" b="1" dirty="0">
                  <a:latin typeface="Book Antiqua" pitchFamily="18" charset="0"/>
                </a:rPr>
                <a:t>A</a:t>
              </a:r>
              <a:endParaRPr lang="en-US" sz="3200" b="1" dirty="0">
                <a:effectLst/>
                <a:latin typeface="Book Antiqua" pitchFamily="18" charset="0"/>
              </a:endParaRPr>
            </a:p>
          </p:txBody>
        </p:sp>
      </p:grpSp>
      <p:grpSp>
        <p:nvGrpSpPr>
          <p:cNvPr id="175" name="Group 174"/>
          <p:cNvGrpSpPr/>
          <p:nvPr/>
        </p:nvGrpSpPr>
        <p:grpSpPr>
          <a:xfrm>
            <a:off x="28920003" y="16362436"/>
            <a:ext cx="747643" cy="667321"/>
            <a:chOff x="25809064" y="6774269"/>
            <a:chExt cx="792088" cy="735119"/>
          </a:xfrm>
        </p:grpSpPr>
        <p:sp>
          <p:nvSpPr>
            <p:cNvPr id="176" name="TextBox 175"/>
            <p:cNvSpPr txBox="1">
              <a:spLocks/>
            </p:cNvSpPr>
            <p:nvPr/>
          </p:nvSpPr>
          <p:spPr>
            <a:xfrm>
              <a:off x="25945301" y="6899363"/>
              <a:ext cx="519615" cy="518400"/>
            </a:xfrm>
            <a:prstGeom prst="roundRect">
              <a:avLst/>
            </a:prstGeom>
            <a:solidFill>
              <a:schemeClr val="accent6">
                <a:lumMod val="40000"/>
                <a:lumOff val="60000"/>
              </a:schemeClr>
            </a:solidFill>
          </p:spPr>
          <p:txBody>
            <a:bodyPr wrap="square" lIns="110258" tIns="55129" rIns="110258" bIns="55129" rtlCol="1">
              <a:spAutoFit/>
            </a:bodyPr>
            <a:lstStyle/>
            <a:p>
              <a:pPr algn="ctr">
                <a:lnSpc>
                  <a:spcPct val="120000"/>
                </a:lnSpc>
                <a:spcBef>
                  <a:spcPts val="1000"/>
                </a:spcBef>
                <a:buClr>
                  <a:schemeClr val="accent4"/>
                </a:buClr>
                <a:buSzPct val="150000"/>
              </a:pPr>
              <a:endParaRPr lang="en-US" sz="3200" b="1" dirty="0">
                <a:effectLst/>
                <a:latin typeface="Book Antiqua" pitchFamily="18" charset="0"/>
              </a:endParaRPr>
            </a:p>
          </p:txBody>
        </p:sp>
        <p:sp>
          <p:nvSpPr>
            <p:cNvPr id="177" name="TextBox 176"/>
            <p:cNvSpPr txBox="1"/>
            <p:nvPr/>
          </p:nvSpPr>
          <p:spPr>
            <a:xfrm>
              <a:off x="25809064" y="6774269"/>
              <a:ext cx="792088" cy="735119"/>
            </a:xfrm>
            <a:prstGeom prst="roundRect">
              <a:avLst/>
            </a:prstGeom>
            <a:noFill/>
          </p:spPr>
          <p:txBody>
            <a:bodyPr wrap="square" lIns="110258" tIns="55129" rIns="110258" bIns="55129" rtlCol="1">
              <a:spAutoFit/>
            </a:bodyPr>
            <a:lstStyle/>
            <a:p>
              <a:pPr algn="ctr">
                <a:lnSpc>
                  <a:spcPct val="120000"/>
                </a:lnSpc>
                <a:spcBef>
                  <a:spcPts val="1000"/>
                </a:spcBef>
                <a:buClr>
                  <a:schemeClr val="accent4"/>
                </a:buClr>
                <a:buSzPct val="150000"/>
              </a:pPr>
              <a:r>
                <a:rPr lang="en-US" sz="3200" b="1" dirty="0">
                  <a:latin typeface="Book Antiqua" pitchFamily="18" charset="0"/>
                </a:rPr>
                <a:t>B</a:t>
              </a:r>
              <a:endParaRPr lang="en-US" sz="3200" b="1" dirty="0">
                <a:effectLst/>
                <a:latin typeface="Book Antiqua" pitchFamily="18" charset="0"/>
              </a:endParaRPr>
            </a:p>
          </p:txBody>
        </p:sp>
      </p:grpSp>
      <p:grpSp>
        <p:nvGrpSpPr>
          <p:cNvPr id="178" name="Group 177"/>
          <p:cNvGrpSpPr/>
          <p:nvPr/>
        </p:nvGrpSpPr>
        <p:grpSpPr>
          <a:xfrm>
            <a:off x="25779214" y="6012533"/>
            <a:ext cx="792088" cy="735119"/>
            <a:chOff x="25809064" y="6759755"/>
            <a:chExt cx="792088" cy="735119"/>
          </a:xfrm>
        </p:grpSpPr>
        <p:sp>
          <p:nvSpPr>
            <p:cNvPr id="179" name="TextBox 178"/>
            <p:cNvSpPr txBox="1">
              <a:spLocks/>
            </p:cNvSpPr>
            <p:nvPr/>
          </p:nvSpPr>
          <p:spPr>
            <a:xfrm>
              <a:off x="25945301" y="6899363"/>
              <a:ext cx="519615" cy="518400"/>
            </a:xfrm>
            <a:prstGeom prst="roundRect">
              <a:avLst/>
            </a:prstGeom>
            <a:solidFill>
              <a:schemeClr val="accent6">
                <a:lumMod val="40000"/>
                <a:lumOff val="60000"/>
              </a:schemeClr>
            </a:solidFill>
          </p:spPr>
          <p:txBody>
            <a:bodyPr wrap="square" lIns="110258" tIns="55129" rIns="110258" bIns="55129" rtlCol="1">
              <a:spAutoFit/>
            </a:bodyPr>
            <a:lstStyle/>
            <a:p>
              <a:pPr algn="ctr">
                <a:lnSpc>
                  <a:spcPct val="120000"/>
                </a:lnSpc>
                <a:spcBef>
                  <a:spcPts val="1000"/>
                </a:spcBef>
                <a:buClr>
                  <a:schemeClr val="accent4"/>
                </a:buClr>
                <a:buSzPct val="150000"/>
              </a:pPr>
              <a:endParaRPr lang="en-US" sz="3200" b="1" dirty="0">
                <a:effectLst/>
                <a:latin typeface="Book Antiqua" pitchFamily="18" charset="0"/>
              </a:endParaRPr>
            </a:p>
          </p:txBody>
        </p:sp>
        <p:sp>
          <p:nvSpPr>
            <p:cNvPr id="180" name="TextBox 179"/>
            <p:cNvSpPr txBox="1"/>
            <p:nvPr/>
          </p:nvSpPr>
          <p:spPr>
            <a:xfrm>
              <a:off x="25809064" y="6759755"/>
              <a:ext cx="792088" cy="735119"/>
            </a:xfrm>
            <a:prstGeom prst="roundRect">
              <a:avLst/>
            </a:prstGeom>
            <a:noFill/>
          </p:spPr>
          <p:txBody>
            <a:bodyPr wrap="square" lIns="110258" tIns="55129" rIns="110258" bIns="55129" rtlCol="1">
              <a:spAutoFit/>
            </a:bodyPr>
            <a:lstStyle/>
            <a:p>
              <a:pPr algn="ctr">
                <a:lnSpc>
                  <a:spcPct val="120000"/>
                </a:lnSpc>
                <a:spcBef>
                  <a:spcPts val="1000"/>
                </a:spcBef>
                <a:buClr>
                  <a:schemeClr val="accent4"/>
                </a:buClr>
                <a:buSzPct val="150000"/>
              </a:pPr>
              <a:r>
                <a:rPr lang="en-US" sz="3200" b="1" dirty="0">
                  <a:latin typeface="Book Antiqua" pitchFamily="18" charset="0"/>
                </a:rPr>
                <a:t>A</a:t>
              </a:r>
              <a:endParaRPr lang="en-US" sz="3200" b="1" dirty="0">
                <a:effectLst/>
                <a:latin typeface="Book Antiqua" pitchFamily="18" charset="0"/>
              </a:endParaRPr>
            </a:p>
          </p:txBody>
        </p:sp>
      </p:grpSp>
      <p:grpSp>
        <p:nvGrpSpPr>
          <p:cNvPr id="181" name="Group 180"/>
          <p:cNvGrpSpPr/>
          <p:nvPr/>
        </p:nvGrpSpPr>
        <p:grpSpPr>
          <a:xfrm>
            <a:off x="30257100" y="6044723"/>
            <a:ext cx="792088" cy="735119"/>
            <a:chOff x="25809064" y="6759755"/>
            <a:chExt cx="792088" cy="735119"/>
          </a:xfrm>
        </p:grpSpPr>
        <p:sp>
          <p:nvSpPr>
            <p:cNvPr id="182" name="TextBox 181"/>
            <p:cNvSpPr txBox="1">
              <a:spLocks/>
            </p:cNvSpPr>
            <p:nvPr/>
          </p:nvSpPr>
          <p:spPr>
            <a:xfrm>
              <a:off x="25945301" y="6899363"/>
              <a:ext cx="519615" cy="518400"/>
            </a:xfrm>
            <a:prstGeom prst="roundRect">
              <a:avLst/>
            </a:prstGeom>
            <a:solidFill>
              <a:schemeClr val="accent6">
                <a:lumMod val="40000"/>
                <a:lumOff val="60000"/>
              </a:schemeClr>
            </a:solidFill>
          </p:spPr>
          <p:txBody>
            <a:bodyPr wrap="square" lIns="110258" tIns="55129" rIns="110258" bIns="55129" rtlCol="1">
              <a:spAutoFit/>
            </a:bodyPr>
            <a:lstStyle/>
            <a:p>
              <a:pPr algn="ctr">
                <a:lnSpc>
                  <a:spcPct val="120000"/>
                </a:lnSpc>
                <a:spcBef>
                  <a:spcPts val="1000"/>
                </a:spcBef>
                <a:buClr>
                  <a:schemeClr val="accent4"/>
                </a:buClr>
                <a:buSzPct val="150000"/>
              </a:pPr>
              <a:endParaRPr lang="en-US" sz="3200" b="1" dirty="0">
                <a:effectLst/>
                <a:latin typeface="Book Antiqua" pitchFamily="18" charset="0"/>
              </a:endParaRPr>
            </a:p>
          </p:txBody>
        </p:sp>
        <p:sp>
          <p:nvSpPr>
            <p:cNvPr id="183" name="TextBox 182"/>
            <p:cNvSpPr txBox="1"/>
            <p:nvPr/>
          </p:nvSpPr>
          <p:spPr>
            <a:xfrm>
              <a:off x="25809064" y="6759755"/>
              <a:ext cx="792088" cy="735119"/>
            </a:xfrm>
            <a:prstGeom prst="roundRect">
              <a:avLst/>
            </a:prstGeom>
            <a:noFill/>
          </p:spPr>
          <p:txBody>
            <a:bodyPr wrap="square" lIns="110258" tIns="55129" rIns="110258" bIns="55129" rtlCol="1">
              <a:spAutoFit/>
            </a:bodyPr>
            <a:lstStyle/>
            <a:p>
              <a:pPr algn="ctr">
                <a:lnSpc>
                  <a:spcPct val="120000"/>
                </a:lnSpc>
                <a:spcBef>
                  <a:spcPts val="1000"/>
                </a:spcBef>
                <a:buClr>
                  <a:schemeClr val="accent4"/>
                </a:buClr>
                <a:buSzPct val="150000"/>
              </a:pPr>
              <a:r>
                <a:rPr lang="en-US" sz="3200" b="1" dirty="0">
                  <a:latin typeface="Book Antiqua" pitchFamily="18" charset="0"/>
                </a:rPr>
                <a:t>B</a:t>
              </a:r>
              <a:endParaRPr lang="en-US" sz="3200" b="1" dirty="0">
                <a:effectLst/>
                <a:latin typeface="Book Antiqua" pitchFamily="18" charset="0"/>
              </a:endParaRPr>
            </a:p>
          </p:txBody>
        </p:sp>
      </p:grpSp>
      <p:grpSp>
        <p:nvGrpSpPr>
          <p:cNvPr id="184" name="Group 183"/>
          <p:cNvGrpSpPr/>
          <p:nvPr/>
        </p:nvGrpSpPr>
        <p:grpSpPr>
          <a:xfrm>
            <a:off x="32547404" y="6044723"/>
            <a:ext cx="792088" cy="776975"/>
            <a:chOff x="25809064" y="6759755"/>
            <a:chExt cx="792088" cy="776975"/>
          </a:xfrm>
        </p:grpSpPr>
        <p:sp>
          <p:nvSpPr>
            <p:cNvPr id="185" name="TextBox 184"/>
            <p:cNvSpPr txBox="1">
              <a:spLocks/>
            </p:cNvSpPr>
            <p:nvPr/>
          </p:nvSpPr>
          <p:spPr>
            <a:xfrm>
              <a:off x="25945301" y="6899363"/>
              <a:ext cx="519615" cy="518400"/>
            </a:xfrm>
            <a:prstGeom prst="roundRect">
              <a:avLst/>
            </a:prstGeom>
            <a:solidFill>
              <a:schemeClr val="accent6">
                <a:lumMod val="40000"/>
                <a:lumOff val="60000"/>
              </a:schemeClr>
            </a:solidFill>
          </p:spPr>
          <p:txBody>
            <a:bodyPr wrap="square" lIns="110258" tIns="55129" rIns="110258" bIns="55129" rtlCol="1">
              <a:spAutoFit/>
            </a:bodyPr>
            <a:lstStyle/>
            <a:p>
              <a:pPr algn="ctr">
                <a:lnSpc>
                  <a:spcPct val="120000"/>
                </a:lnSpc>
                <a:spcBef>
                  <a:spcPts val="1000"/>
                </a:spcBef>
                <a:buClr>
                  <a:schemeClr val="accent4"/>
                </a:buClr>
                <a:buSzPct val="150000"/>
              </a:pPr>
              <a:endParaRPr lang="en-US" sz="3200" b="1" dirty="0">
                <a:effectLst/>
                <a:latin typeface="Book Antiqua" pitchFamily="18" charset="0"/>
              </a:endParaRPr>
            </a:p>
          </p:txBody>
        </p:sp>
        <p:sp>
          <p:nvSpPr>
            <p:cNvPr id="186" name="TextBox 185"/>
            <p:cNvSpPr txBox="1"/>
            <p:nvPr/>
          </p:nvSpPr>
          <p:spPr>
            <a:xfrm>
              <a:off x="25809064" y="6759755"/>
              <a:ext cx="792088" cy="776975"/>
            </a:xfrm>
            <a:prstGeom prst="roundRect">
              <a:avLst/>
            </a:prstGeom>
            <a:noFill/>
          </p:spPr>
          <p:txBody>
            <a:bodyPr wrap="square" lIns="110258" tIns="55129" rIns="110258" bIns="55129" rtlCol="1">
              <a:spAutoFit/>
            </a:bodyPr>
            <a:lstStyle/>
            <a:p>
              <a:pPr algn="ctr">
                <a:lnSpc>
                  <a:spcPct val="120000"/>
                </a:lnSpc>
                <a:spcBef>
                  <a:spcPts val="1000"/>
                </a:spcBef>
                <a:buClr>
                  <a:schemeClr val="accent4"/>
                </a:buClr>
                <a:buSzPct val="150000"/>
              </a:pPr>
              <a:r>
                <a:rPr lang="en-US" sz="3200" b="1" dirty="0">
                  <a:latin typeface="Book Antiqua" pitchFamily="18" charset="0"/>
                </a:rPr>
                <a:t>C</a:t>
              </a:r>
              <a:endParaRPr lang="en-US" sz="3200" b="1" dirty="0">
                <a:effectLst/>
                <a:latin typeface="Book Antiqua" pitchFamily="18" charset="0"/>
              </a:endParaRPr>
            </a:p>
          </p:txBody>
        </p:sp>
      </p:grpSp>
      <p:grpSp>
        <p:nvGrpSpPr>
          <p:cNvPr id="14" name="Group 13"/>
          <p:cNvGrpSpPr/>
          <p:nvPr/>
        </p:nvGrpSpPr>
        <p:grpSpPr>
          <a:xfrm>
            <a:off x="36021905" y="11989197"/>
            <a:ext cx="6687479" cy="5257637"/>
            <a:chOff x="36021905" y="12427056"/>
            <a:chExt cx="6687479" cy="5257637"/>
          </a:xfrm>
        </p:grpSpPr>
        <p:pic>
          <p:nvPicPr>
            <p:cNvPr id="162" name="Picture 161" descr="C:\Users\Dr. Rania\Documents\papers\ElGhannam\clinical study\socket preservation\histology\DSC02119.JPG"/>
            <p:cNvPicPr>
              <a:picLocks/>
            </p:cNvPicPr>
            <p:nvPr/>
          </p:nvPicPr>
          <p:blipFill>
            <a:blip r:embed="rId27" cstate="print">
              <a:extLst>
                <a:ext uri="{BEBA8EAE-BF5A-486C-A8C5-ECC9F3942E4B}">
                  <a14:imgProps xmlns:a14="http://schemas.microsoft.com/office/drawing/2010/main">
                    <a14:imgLayer r:embed="rId28">
                      <a14:imgEffect>
                        <a14:brightnessContrast bright="20000" contrast="20000"/>
                      </a14:imgEffect>
                    </a14:imgLayer>
                  </a14:imgProps>
                </a:ext>
              </a:extLst>
            </a:blip>
            <a:srcRect r="16109"/>
            <a:stretch>
              <a:fillRect/>
            </a:stretch>
          </p:blipFill>
          <p:spPr bwMode="auto">
            <a:xfrm>
              <a:off x="36096157" y="12460797"/>
              <a:ext cx="6613227" cy="5223896"/>
            </a:xfrm>
            <a:prstGeom prst="rect">
              <a:avLst/>
            </a:prstGeom>
            <a:ln w="19050">
              <a:solidFill>
                <a:schemeClr val="accent4"/>
              </a:solidFill>
            </a:ln>
            <a:effectLst>
              <a:outerShdw blurRad="292100" dist="139700" dir="2700000" algn="tl" rotWithShape="0">
                <a:srgbClr val="333333">
                  <a:alpha val="65000"/>
                </a:srgbClr>
              </a:outerShdw>
            </a:effectLst>
          </p:spPr>
        </p:pic>
        <p:grpSp>
          <p:nvGrpSpPr>
            <p:cNvPr id="187" name="Group 186"/>
            <p:cNvGrpSpPr/>
            <p:nvPr/>
          </p:nvGrpSpPr>
          <p:grpSpPr>
            <a:xfrm>
              <a:off x="36021905" y="12427056"/>
              <a:ext cx="792088" cy="735119"/>
              <a:chOff x="25809064" y="6759755"/>
              <a:chExt cx="792088" cy="735119"/>
            </a:xfrm>
          </p:grpSpPr>
          <p:sp>
            <p:nvSpPr>
              <p:cNvPr id="188" name="TextBox 187"/>
              <p:cNvSpPr txBox="1">
                <a:spLocks/>
              </p:cNvSpPr>
              <p:nvPr/>
            </p:nvSpPr>
            <p:spPr>
              <a:xfrm>
                <a:off x="25945301" y="6899363"/>
                <a:ext cx="519615" cy="518400"/>
              </a:xfrm>
              <a:prstGeom prst="roundRect">
                <a:avLst/>
              </a:prstGeom>
              <a:solidFill>
                <a:schemeClr val="accent6">
                  <a:lumMod val="40000"/>
                  <a:lumOff val="60000"/>
                </a:schemeClr>
              </a:solidFill>
            </p:spPr>
            <p:txBody>
              <a:bodyPr wrap="square" lIns="110258" tIns="55129" rIns="110258" bIns="55129" rtlCol="1">
                <a:spAutoFit/>
              </a:bodyPr>
              <a:lstStyle/>
              <a:p>
                <a:pPr algn="ctr">
                  <a:lnSpc>
                    <a:spcPct val="120000"/>
                  </a:lnSpc>
                  <a:spcBef>
                    <a:spcPts val="1000"/>
                  </a:spcBef>
                  <a:buClr>
                    <a:schemeClr val="accent4"/>
                  </a:buClr>
                  <a:buSzPct val="150000"/>
                </a:pPr>
                <a:endParaRPr lang="en-US" sz="3200" b="1" dirty="0">
                  <a:effectLst/>
                  <a:latin typeface="Book Antiqua" pitchFamily="18" charset="0"/>
                </a:endParaRPr>
              </a:p>
            </p:txBody>
          </p:sp>
          <p:sp>
            <p:nvSpPr>
              <p:cNvPr id="189" name="TextBox 188"/>
              <p:cNvSpPr txBox="1"/>
              <p:nvPr/>
            </p:nvSpPr>
            <p:spPr>
              <a:xfrm>
                <a:off x="25809064" y="6759755"/>
                <a:ext cx="792088" cy="735119"/>
              </a:xfrm>
              <a:prstGeom prst="roundRect">
                <a:avLst/>
              </a:prstGeom>
              <a:noFill/>
            </p:spPr>
            <p:txBody>
              <a:bodyPr wrap="square" lIns="110258" tIns="55129" rIns="110258" bIns="55129" rtlCol="1">
                <a:spAutoFit/>
              </a:bodyPr>
              <a:lstStyle/>
              <a:p>
                <a:pPr algn="ctr">
                  <a:lnSpc>
                    <a:spcPct val="120000"/>
                  </a:lnSpc>
                  <a:spcBef>
                    <a:spcPts val="1000"/>
                  </a:spcBef>
                  <a:buClr>
                    <a:schemeClr val="accent4"/>
                  </a:buClr>
                  <a:buSzPct val="150000"/>
                </a:pPr>
                <a:r>
                  <a:rPr lang="en-US" sz="3200" b="1" dirty="0">
                    <a:latin typeface="Book Antiqua" pitchFamily="18" charset="0"/>
                  </a:rPr>
                  <a:t>A</a:t>
                </a:r>
                <a:endParaRPr lang="en-US" sz="3200" b="1" dirty="0">
                  <a:effectLst/>
                  <a:latin typeface="Book Antiqua" pitchFamily="18" charset="0"/>
                </a:endParaRPr>
              </a:p>
            </p:txBody>
          </p:sp>
        </p:grpSp>
        <p:cxnSp>
          <p:nvCxnSpPr>
            <p:cNvPr id="194" name="Straight Arrow Connector 193"/>
            <p:cNvCxnSpPr/>
            <p:nvPr/>
          </p:nvCxnSpPr>
          <p:spPr>
            <a:xfrm>
              <a:off x="38308606" y="16304492"/>
              <a:ext cx="216024" cy="21602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a:off x="37975536" y="15921153"/>
              <a:ext cx="216024" cy="21602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a:off x="37549945" y="16355941"/>
              <a:ext cx="216024" cy="21602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pic>
        <p:nvPicPr>
          <p:cNvPr id="264" name="Picture 263" descr="C:\Users\Dr. Rania\Documents\papers\ElGhannam\clinical study\socket preservation\histology\DSC02108.JPG"/>
          <p:cNvPicPr/>
          <p:nvPr/>
        </p:nvPicPr>
        <p:blipFill rotWithShape="1">
          <a:blip r:embed="rId29" cstate="print">
            <a:extLst>
              <a:ext uri="{BEBA8EAE-BF5A-486C-A8C5-ECC9F3942E4B}">
                <a14:imgProps xmlns:a14="http://schemas.microsoft.com/office/drawing/2010/main">
                  <a14:imgLayer r:embed="rId30">
                    <a14:imgEffect>
                      <a14:brightnessContrast bright="20000" contrast="20000"/>
                    </a14:imgEffect>
                  </a14:imgLayer>
                </a14:imgProps>
              </a:ext>
            </a:extLst>
          </a:blip>
          <a:srcRect l="14403" t="1452" r="7527" b="19227"/>
          <a:stretch/>
        </p:blipFill>
        <p:spPr bwMode="auto">
          <a:xfrm>
            <a:off x="36165996" y="5595769"/>
            <a:ext cx="8564179" cy="6027938"/>
          </a:xfrm>
          <a:prstGeom prst="rect">
            <a:avLst/>
          </a:prstGeom>
          <a:ln w="19050">
            <a:solidFill>
              <a:schemeClr val="accent4"/>
            </a:solidFill>
          </a:ln>
          <a:effectLst>
            <a:outerShdw blurRad="292100" dist="139700" dir="2700000" algn="tl" rotWithShape="0">
              <a:srgbClr val="333333">
                <a:alpha val="65000"/>
              </a:srgbClr>
            </a:outerShdw>
          </a:effectLst>
        </p:spPr>
      </p:pic>
      <p:grpSp>
        <p:nvGrpSpPr>
          <p:cNvPr id="268" name="Group 267"/>
          <p:cNvGrpSpPr/>
          <p:nvPr/>
        </p:nvGrpSpPr>
        <p:grpSpPr>
          <a:xfrm>
            <a:off x="24483070" y="23733247"/>
            <a:ext cx="4906614" cy="785342"/>
            <a:chOff x="5580112" y="3140968"/>
            <a:chExt cx="881240" cy="648072"/>
          </a:xfrm>
          <a:solidFill>
            <a:srgbClr val="ABB189"/>
          </a:solidFill>
          <a:effectLst>
            <a:outerShdw blurRad="50800" dist="38100" dir="5400000" algn="t" rotWithShape="0">
              <a:prstClr val="black">
                <a:alpha val="40000"/>
              </a:prstClr>
            </a:outerShdw>
          </a:effectLst>
        </p:grpSpPr>
        <p:sp>
          <p:nvSpPr>
            <p:cNvPr id="269" name="Rectangle 268"/>
            <p:cNvSpPr/>
            <p:nvPr/>
          </p:nvSpPr>
          <p:spPr>
            <a:xfrm>
              <a:off x="5580112" y="3140968"/>
              <a:ext cx="736100" cy="6480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Isosceles Triangle 269"/>
            <p:cNvSpPr/>
            <p:nvPr/>
          </p:nvSpPr>
          <p:spPr>
            <a:xfrm>
              <a:off x="5851380" y="3140968"/>
              <a:ext cx="609972" cy="648072"/>
            </a:xfrm>
            <a:prstGeom prst="triangle">
              <a:avLst>
                <a:gd name="adj" fmla="val 7612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1" name="TextBox 270"/>
          <p:cNvSpPr txBox="1"/>
          <p:nvPr/>
        </p:nvSpPr>
        <p:spPr>
          <a:xfrm>
            <a:off x="24803633" y="23695704"/>
            <a:ext cx="3125856" cy="732123"/>
          </a:xfrm>
          <a:prstGeom prst="rect">
            <a:avLst/>
          </a:prstGeom>
          <a:noFill/>
          <a:scene3d>
            <a:camera prst="orthographicFront"/>
            <a:lightRig rig="threePt" dir="t"/>
          </a:scene3d>
          <a:sp3d>
            <a:bevelT/>
          </a:sp3d>
        </p:spPr>
        <p:txBody>
          <a:bodyPr wrap="none" lIns="0" tIns="0" rIns="0" bIns="0" rtlCol="1">
            <a:spAutoFit/>
          </a:bodyPr>
          <a:lstStyle/>
          <a:p>
            <a:pPr marL="0" lvl="1" indent="-228600" algn="ctr">
              <a:lnSpc>
                <a:spcPct val="120000"/>
              </a:lnSpc>
              <a:spcBef>
                <a:spcPts val="1000"/>
              </a:spcBef>
              <a:buClr>
                <a:srgbClr val="FCE142"/>
              </a:buClr>
              <a:buSzPct val="110000"/>
              <a:defRPr/>
            </a:pPr>
            <a:r>
              <a:rPr lang="en-US" sz="4400" b="1" i="1" spc="-50" dirty="0">
                <a:latin typeface="Lucida Sans" pitchFamily="34" charset="0"/>
              </a:rPr>
              <a:t>References</a:t>
            </a:r>
          </a:p>
        </p:txBody>
      </p:sp>
      <p:sp>
        <p:nvSpPr>
          <p:cNvPr id="273" name="TextBox 272"/>
          <p:cNvSpPr txBox="1"/>
          <p:nvPr/>
        </p:nvSpPr>
        <p:spPr>
          <a:xfrm>
            <a:off x="25184914" y="24667723"/>
            <a:ext cx="24730062" cy="1365011"/>
          </a:xfrm>
          <a:prstGeom prst="rect">
            <a:avLst/>
          </a:prstGeom>
          <a:noFill/>
        </p:spPr>
        <p:txBody>
          <a:bodyPr wrap="square" lIns="110258" tIns="55129" rIns="110258" bIns="55129" rtlCol="1">
            <a:spAutoFit/>
          </a:bodyPr>
          <a:lstStyle/>
          <a:p>
            <a:pPr marL="514350" indent="-514350" algn="just">
              <a:lnSpc>
                <a:spcPct val="120000"/>
              </a:lnSpc>
              <a:spcBef>
                <a:spcPts val="1000"/>
              </a:spcBef>
              <a:buClr>
                <a:schemeClr val="accent4"/>
              </a:buClr>
              <a:buSzPct val="150000"/>
              <a:buAutoNum type="arabicPeriod"/>
            </a:pPr>
            <a:r>
              <a:rPr lang="en-US" sz="1800" b="1" dirty="0" err="1">
                <a:latin typeface="Book Antiqua" pitchFamily="18" charset="0"/>
              </a:rPr>
              <a:t>Zvi</a:t>
            </a:r>
            <a:r>
              <a:rPr lang="en-US" sz="1800" b="1" dirty="0">
                <a:latin typeface="Book Antiqua" pitchFamily="18" charset="0"/>
              </a:rPr>
              <a:t> Artzi, et al.   Porous Bovine Bone Mineral in Healing of Human Extraction Sockets. Part 1: </a:t>
            </a:r>
            <a:r>
              <a:rPr lang="en-US" sz="1800" b="1" dirty="0" err="1">
                <a:latin typeface="Book Antiqua" pitchFamily="18" charset="0"/>
              </a:rPr>
              <a:t>Histomorphometric</a:t>
            </a:r>
            <a:r>
              <a:rPr lang="en-US" sz="1800" b="1" dirty="0">
                <a:latin typeface="Book Antiqua" pitchFamily="18" charset="0"/>
              </a:rPr>
              <a:t> Evaluations at 9 Months. J </a:t>
            </a:r>
            <a:r>
              <a:rPr lang="en-US" sz="1800" b="1" dirty="0" err="1">
                <a:latin typeface="Book Antiqua" pitchFamily="18" charset="0"/>
              </a:rPr>
              <a:t>Periodontol</a:t>
            </a:r>
            <a:r>
              <a:rPr lang="en-US" sz="1800" b="1" dirty="0">
                <a:latin typeface="Book Antiqua" pitchFamily="18" charset="0"/>
              </a:rPr>
              <a:t>,  2000;71:1015-1023</a:t>
            </a:r>
          </a:p>
          <a:p>
            <a:pPr marL="514350" indent="-514350" algn="just">
              <a:lnSpc>
                <a:spcPct val="120000"/>
              </a:lnSpc>
              <a:spcBef>
                <a:spcPts val="1000"/>
              </a:spcBef>
              <a:buClr>
                <a:schemeClr val="accent4"/>
              </a:buClr>
              <a:buSzPct val="150000"/>
              <a:buAutoNum type="arabicPeriod"/>
            </a:pPr>
            <a:r>
              <a:rPr lang="en-US" sz="1800" b="1" dirty="0" err="1">
                <a:latin typeface="Book Antiqua" pitchFamily="18" charset="0"/>
              </a:rPr>
              <a:t>Choukroun</a:t>
            </a:r>
            <a:r>
              <a:rPr lang="en-US" sz="1800" b="1" dirty="0">
                <a:latin typeface="Book Antiqua" pitchFamily="18" charset="0"/>
              </a:rPr>
              <a:t> J. Advanced PRF &amp; </a:t>
            </a:r>
            <a:r>
              <a:rPr lang="en-US" sz="1800" b="1" dirty="0" err="1">
                <a:latin typeface="Book Antiqua" pitchFamily="18" charset="0"/>
              </a:rPr>
              <a:t>i</a:t>
            </a:r>
            <a:r>
              <a:rPr lang="en-US" sz="1800" b="1" dirty="0">
                <a:latin typeface="Book Antiqua" pitchFamily="18" charset="0"/>
              </a:rPr>
              <a:t>-PRF: Platelet concentrates or blood concentrates? J Periodontal Med </a:t>
            </a:r>
            <a:r>
              <a:rPr lang="en-US" sz="1800" b="1" dirty="0" err="1">
                <a:latin typeface="Book Antiqua" pitchFamily="18" charset="0"/>
              </a:rPr>
              <a:t>Clin</a:t>
            </a:r>
            <a:r>
              <a:rPr lang="en-US" sz="1800" b="1" dirty="0">
                <a:latin typeface="Book Antiqua" pitchFamily="18" charset="0"/>
              </a:rPr>
              <a:t> </a:t>
            </a:r>
            <a:r>
              <a:rPr lang="en-US" sz="1800" b="1" dirty="0" err="1">
                <a:latin typeface="Book Antiqua" pitchFamily="18" charset="0"/>
              </a:rPr>
              <a:t>Pract</a:t>
            </a:r>
            <a:r>
              <a:rPr lang="en-US" sz="1800" b="1" dirty="0">
                <a:latin typeface="Book Antiqua" pitchFamily="18" charset="0"/>
              </a:rPr>
              <a:t> 2014; 01: 3</a:t>
            </a:r>
          </a:p>
          <a:p>
            <a:pPr marL="514350" indent="-514350" algn="just">
              <a:lnSpc>
                <a:spcPct val="120000"/>
              </a:lnSpc>
              <a:spcBef>
                <a:spcPts val="1000"/>
              </a:spcBef>
              <a:buClr>
                <a:schemeClr val="accent4"/>
              </a:buClr>
              <a:buSzPct val="150000"/>
              <a:buAutoNum type="arabicPeriod"/>
            </a:pPr>
            <a:r>
              <a:rPr lang="en-US" sz="1800" b="1" dirty="0" err="1">
                <a:latin typeface="Book Antiqua" pitchFamily="18" charset="0"/>
              </a:rPr>
              <a:t>Zivko</a:t>
            </a:r>
            <a:r>
              <a:rPr lang="en-US" sz="1800" b="1" dirty="0">
                <a:latin typeface="Book Antiqua" pitchFamily="18" charset="0"/>
              </a:rPr>
              <a:t> </a:t>
            </a:r>
            <a:r>
              <a:rPr lang="en-US" sz="1800" b="1" dirty="0" err="1">
                <a:latin typeface="Book Antiqua" pitchFamily="18" charset="0"/>
              </a:rPr>
              <a:t>Mladenovic,et</a:t>
            </a:r>
            <a:r>
              <a:rPr lang="en-US" sz="1800" b="1" dirty="0">
                <a:latin typeface="Book Antiqua" pitchFamily="18" charset="0"/>
              </a:rPr>
              <a:t> al, Soluble silica inhibits osteoclast formation and bone resorption in vitro, </a:t>
            </a:r>
            <a:r>
              <a:rPr lang="en-US" sz="1800" b="1" dirty="0" err="1">
                <a:latin typeface="Book Antiqua" pitchFamily="18" charset="0"/>
              </a:rPr>
              <a:t>Acta</a:t>
            </a:r>
            <a:r>
              <a:rPr lang="en-US" sz="1800" b="1" dirty="0">
                <a:latin typeface="Book Antiqua" pitchFamily="18" charset="0"/>
              </a:rPr>
              <a:t> </a:t>
            </a:r>
            <a:r>
              <a:rPr lang="en-US" sz="1800" b="1" dirty="0" err="1">
                <a:latin typeface="Book Antiqua" pitchFamily="18" charset="0"/>
              </a:rPr>
              <a:t>Biomaterialia</a:t>
            </a:r>
            <a:r>
              <a:rPr lang="en-US" sz="1800" b="1" dirty="0">
                <a:latin typeface="Book Antiqua" pitchFamily="18" charset="0"/>
              </a:rPr>
              <a:t>, 10 (2014) 406–418</a:t>
            </a:r>
          </a:p>
        </p:txBody>
      </p:sp>
      <p:grpSp>
        <p:nvGrpSpPr>
          <p:cNvPr id="13" name="Group 12"/>
          <p:cNvGrpSpPr/>
          <p:nvPr/>
        </p:nvGrpSpPr>
        <p:grpSpPr>
          <a:xfrm>
            <a:off x="42896229" y="12020445"/>
            <a:ext cx="6690973" cy="5325595"/>
            <a:chOff x="42896229" y="12458304"/>
            <a:chExt cx="6690973" cy="5325595"/>
          </a:xfrm>
        </p:grpSpPr>
        <p:grpSp>
          <p:nvGrpSpPr>
            <p:cNvPr id="7" name="Group 6"/>
            <p:cNvGrpSpPr/>
            <p:nvPr/>
          </p:nvGrpSpPr>
          <p:grpSpPr>
            <a:xfrm>
              <a:off x="42922634" y="12465222"/>
              <a:ext cx="6664568" cy="5318677"/>
              <a:chOff x="44789798" y="15141014"/>
              <a:chExt cx="4248000" cy="3780000"/>
            </a:xfrm>
          </p:grpSpPr>
          <p:pic>
            <p:nvPicPr>
              <p:cNvPr id="163" name="Picture 162" descr="C:\Users\Dr. Rania\Documents\papers\ElGhannam\clinical study\socket preservation\histology\DSC02157.JPG"/>
              <p:cNvPicPr>
                <a:picLocks/>
              </p:cNvPicPr>
              <p:nvPr/>
            </p:nvPicPr>
            <p:blipFill>
              <a:blip r:embed="rId31" cstate="print">
                <a:extLst>
                  <a:ext uri="{BEBA8EAE-BF5A-486C-A8C5-ECC9F3942E4B}">
                    <a14:imgProps xmlns:a14="http://schemas.microsoft.com/office/drawing/2010/main">
                      <a14:imgLayer r:embed="rId32">
                        <a14:imgEffect>
                          <a14:brightnessContrast bright="20000" contrast="20000"/>
                        </a14:imgEffect>
                      </a14:imgLayer>
                    </a14:imgProps>
                  </a:ext>
                </a:extLst>
              </a:blip>
              <a:srcRect l="22636" t="774" r="30567" b="40850"/>
              <a:stretch>
                <a:fillRect/>
              </a:stretch>
            </p:blipFill>
            <p:spPr bwMode="auto">
              <a:xfrm>
                <a:off x="44789798" y="15141014"/>
                <a:ext cx="4248000" cy="3780000"/>
              </a:xfrm>
              <a:prstGeom prst="rect">
                <a:avLst/>
              </a:prstGeom>
              <a:ln w="19050">
                <a:solidFill>
                  <a:schemeClr val="accent4"/>
                </a:solidFill>
              </a:ln>
              <a:effectLst>
                <a:outerShdw blurRad="292100" dist="139700" dir="2700000" algn="tl" rotWithShape="0">
                  <a:srgbClr val="333333">
                    <a:alpha val="65000"/>
                  </a:srgbClr>
                </a:outerShdw>
              </a:effectLst>
            </p:spPr>
          </p:pic>
          <p:cxnSp>
            <p:nvCxnSpPr>
              <p:cNvPr id="193" name="Straight Arrow Connector 192"/>
              <p:cNvCxnSpPr/>
              <p:nvPr/>
            </p:nvCxnSpPr>
            <p:spPr>
              <a:xfrm flipH="1">
                <a:off x="45243140" y="17344811"/>
                <a:ext cx="9838" cy="29980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a:off x="48152768" y="15766365"/>
                <a:ext cx="8091" cy="274329"/>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46760204" y="16100622"/>
                <a:ext cx="216024" cy="21602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p:nvPr/>
            </p:nvCxnSpPr>
            <p:spPr>
              <a:xfrm>
                <a:off x="45365862" y="15896678"/>
                <a:ext cx="288032" cy="288032"/>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a:off x="45173866" y="16112702"/>
                <a:ext cx="288032" cy="288032"/>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a:off x="45653894" y="15608646"/>
                <a:ext cx="288032" cy="288032"/>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265" name="Group 264"/>
            <p:cNvGrpSpPr/>
            <p:nvPr/>
          </p:nvGrpSpPr>
          <p:grpSpPr>
            <a:xfrm>
              <a:off x="42896229" y="12458304"/>
              <a:ext cx="792088" cy="735119"/>
              <a:chOff x="25809064" y="6759755"/>
              <a:chExt cx="792088" cy="735119"/>
            </a:xfrm>
          </p:grpSpPr>
          <p:sp>
            <p:nvSpPr>
              <p:cNvPr id="266" name="TextBox 265"/>
              <p:cNvSpPr txBox="1">
                <a:spLocks/>
              </p:cNvSpPr>
              <p:nvPr/>
            </p:nvSpPr>
            <p:spPr>
              <a:xfrm>
                <a:off x="25945301" y="6899363"/>
                <a:ext cx="519615" cy="518400"/>
              </a:xfrm>
              <a:prstGeom prst="roundRect">
                <a:avLst/>
              </a:prstGeom>
              <a:solidFill>
                <a:schemeClr val="accent6">
                  <a:lumMod val="40000"/>
                  <a:lumOff val="60000"/>
                </a:schemeClr>
              </a:solidFill>
            </p:spPr>
            <p:txBody>
              <a:bodyPr wrap="square" lIns="110258" tIns="55129" rIns="110258" bIns="55129" rtlCol="1">
                <a:spAutoFit/>
              </a:bodyPr>
              <a:lstStyle/>
              <a:p>
                <a:pPr algn="ctr">
                  <a:lnSpc>
                    <a:spcPct val="120000"/>
                  </a:lnSpc>
                  <a:spcBef>
                    <a:spcPts val="1000"/>
                  </a:spcBef>
                  <a:buClr>
                    <a:schemeClr val="accent4"/>
                  </a:buClr>
                  <a:buSzPct val="150000"/>
                </a:pPr>
                <a:endParaRPr lang="en-US" sz="3200" b="1" dirty="0">
                  <a:effectLst/>
                  <a:latin typeface="Book Antiqua" pitchFamily="18" charset="0"/>
                </a:endParaRPr>
              </a:p>
            </p:txBody>
          </p:sp>
          <p:sp>
            <p:nvSpPr>
              <p:cNvPr id="267" name="TextBox 266"/>
              <p:cNvSpPr txBox="1"/>
              <p:nvPr/>
            </p:nvSpPr>
            <p:spPr>
              <a:xfrm>
                <a:off x="25809064" y="6759755"/>
                <a:ext cx="792088" cy="735119"/>
              </a:xfrm>
              <a:prstGeom prst="roundRect">
                <a:avLst/>
              </a:prstGeom>
              <a:noFill/>
            </p:spPr>
            <p:txBody>
              <a:bodyPr wrap="square" lIns="110258" tIns="55129" rIns="110258" bIns="55129" rtlCol="1">
                <a:spAutoFit/>
              </a:bodyPr>
              <a:lstStyle/>
              <a:p>
                <a:pPr algn="ctr">
                  <a:lnSpc>
                    <a:spcPct val="120000"/>
                  </a:lnSpc>
                  <a:spcBef>
                    <a:spcPts val="1000"/>
                  </a:spcBef>
                  <a:buClr>
                    <a:schemeClr val="accent4"/>
                  </a:buClr>
                  <a:buSzPct val="150000"/>
                </a:pPr>
                <a:r>
                  <a:rPr lang="en-US" sz="3200" b="1" dirty="0">
                    <a:latin typeface="Book Antiqua" pitchFamily="18" charset="0"/>
                  </a:rPr>
                  <a:t>B</a:t>
                </a:r>
                <a:endParaRPr lang="en-US" sz="3200" b="1" dirty="0">
                  <a:effectLst/>
                  <a:latin typeface="Book Antiqua" pitchFamily="18" charset="0"/>
                </a:endParaRPr>
              </a:p>
            </p:txBody>
          </p:sp>
        </p:grpSp>
        <p:cxnSp>
          <p:nvCxnSpPr>
            <p:cNvPr id="274" name="Straight Arrow Connector 273"/>
            <p:cNvCxnSpPr/>
            <p:nvPr/>
          </p:nvCxnSpPr>
          <p:spPr>
            <a:xfrm flipV="1">
              <a:off x="43713433" y="17288944"/>
              <a:ext cx="152400" cy="270901"/>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p:nvPr/>
          </p:nvCxnSpPr>
          <p:spPr>
            <a:xfrm flipV="1">
              <a:off x="44002883" y="17299558"/>
              <a:ext cx="152400" cy="270901"/>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p:nvPr/>
          </p:nvCxnSpPr>
          <p:spPr>
            <a:xfrm flipV="1">
              <a:off x="44355956" y="17320041"/>
              <a:ext cx="152400" cy="270901"/>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24400992" y="4795143"/>
            <a:ext cx="4906614" cy="785342"/>
            <a:chOff x="5580112" y="3140968"/>
            <a:chExt cx="881240" cy="648072"/>
          </a:xfrm>
          <a:solidFill>
            <a:srgbClr val="ABB189"/>
          </a:solidFill>
          <a:effectLst>
            <a:outerShdw blurRad="50800" dist="38100" dir="5400000" algn="t" rotWithShape="0">
              <a:prstClr val="black">
                <a:alpha val="40000"/>
              </a:prstClr>
            </a:outerShdw>
          </a:effectLst>
        </p:grpSpPr>
        <p:sp>
          <p:nvSpPr>
            <p:cNvPr id="209" name="Rectangle 208"/>
            <p:cNvSpPr/>
            <p:nvPr/>
          </p:nvSpPr>
          <p:spPr>
            <a:xfrm>
              <a:off x="5580112" y="3140968"/>
              <a:ext cx="736100" cy="6480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Isosceles Triangle 209"/>
            <p:cNvSpPr/>
            <p:nvPr/>
          </p:nvSpPr>
          <p:spPr>
            <a:xfrm>
              <a:off x="5851380" y="3140968"/>
              <a:ext cx="609972" cy="648072"/>
            </a:xfrm>
            <a:prstGeom prst="triangle">
              <a:avLst>
                <a:gd name="adj" fmla="val 7612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1" name="TextBox 210"/>
          <p:cNvSpPr txBox="1"/>
          <p:nvPr/>
        </p:nvSpPr>
        <p:spPr>
          <a:xfrm>
            <a:off x="24894109" y="4712140"/>
            <a:ext cx="2095125" cy="732123"/>
          </a:xfrm>
          <a:prstGeom prst="rect">
            <a:avLst/>
          </a:prstGeom>
          <a:noFill/>
          <a:scene3d>
            <a:camera prst="orthographicFront"/>
            <a:lightRig rig="threePt" dir="t"/>
          </a:scene3d>
          <a:sp3d>
            <a:bevelT/>
          </a:sp3d>
        </p:spPr>
        <p:txBody>
          <a:bodyPr wrap="none" lIns="0" tIns="0" rIns="0" bIns="0" rtlCol="1">
            <a:spAutoFit/>
          </a:bodyPr>
          <a:lstStyle/>
          <a:p>
            <a:pPr marL="0" lvl="1" indent="-228600" algn="ctr">
              <a:lnSpc>
                <a:spcPct val="120000"/>
              </a:lnSpc>
              <a:spcBef>
                <a:spcPts val="1000"/>
              </a:spcBef>
              <a:buClr>
                <a:srgbClr val="FCE142"/>
              </a:buClr>
              <a:buSzPct val="110000"/>
              <a:defRPr/>
            </a:pPr>
            <a:r>
              <a:rPr lang="en-US" sz="4400" b="1" i="1" spc="-50" dirty="0">
                <a:latin typeface="Lucida Sans" pitchFamily="34" charset="0"/>
              </a:rPr>
              <a:t>Results</a:t>
            </a:r>
          </a:p>
        </p:txBody>
      </p:sp>
    </p:spTree>
    <p:extLst>
      <p:ext uri="{BB962C8B-B14F-4D97-AF65-F5344CB8AC3E}">
        <p14:creationId xmlns:p14="http://schemas.microsoft.com/office/powerpoint/2010/main" val="154336644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778</TotalTime>
  <Words>926</Words>
  <Application>Microsoft Office PowerPoint</Application>
  <PresentationFormat>Custom</PresentationFormat>
  <Paragraphs>45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Albertus Extra Bold</vt:lpstr>
      <vt:lpstr>Arial</vt:lpstr>
      <vt:lpstr>Book Antiqua</vt:lpstr>
      <vt:lpstr>Calibri</vt:lpstr>
      <vt:lpstr>Lucida Sans</vt:lpstr>
      <vt:lpstr>1_Office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aya 88</dc:creator>
  <cp:lastModifiedBy>El-Ghannam, Ahmed</cp:lastModifiedBy>
  <cp:revision>193</cp:revision>
  <dcterms:created xsi:type="dcterms:W3CDTF">2015-01-29T21:20:24Z</dcterms:created>
  <dcterms:modified xsi:type="dcterms:W3CDTF">2019-03-24T13:58:46Z</dcterms:modified>
</cp:coreProperties>
</file>