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60" r:id="rId3"/>
    <p:sldId id="262" r:id="rId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1" d="100"/>
          <a:sy n="61" d="100"/>
        </p:scale>
        <p:origin x="673" y="4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9CC3BD-2233-4B26-85B7-2EFFA2EE2A9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0204DC4-48C6-4E0E-946C-56CB7504A6C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F7D774-B816-430D-BCC5-0C588DA506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F319D8-5EDD-43F6-A279-ED61F4841916}" type="datetimeFigureOut">
              <a:rPr lang="en-US" smtClean="0"/>
              <a:t>4/2/2019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020845-8702-4B77-A185-4F9FD72C60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3A5600-9B5E-4B6F-8607-FE6F8632BC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B28CF7-0AB7-4AC1-9B5E-89DE9DA352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32775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C17CDE-27FE-4A4F-8ABA-765BA209B4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D45E032-8133-4F9F-8DA9-405DFD0B91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6AA6FE-D85B-468B-95B0-3C5E17C87C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F319D8-5EDD-43F6-A279-ED61F4841916}" type="datetimeFigureOut">
              <a:rPr lang="en-US" smtClean="0"/>
              <a:t>4/2/2019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531682-FF3D-4424-9EC4-2EA1096678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FAAB3A-7957-4FC8-BB6C-DA124CA6B5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B28CF7-0AB7-4AC1-9B5E-89DE9DA352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43118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2775A51-10F2-4083-AEA7-65261AA017A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63D9B98-9BCF-4930-8207-50A212D70E9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49B6FA-DB5D-4EE3-A651-B9A93C1939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F319D8-5EDD-43F6-A279-ED61F4841916}" type="datetimeFigureOut">
              <a:rPr lang="en-US" smtClean="0"/>
              <a:t>4/2/2019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B3B45C-134B-49F5-BB99-4AE2C03B65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D39B4E-E295-42E8-B8C2-67140E11B9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B28CF7-0AB7-4AC1-9B5E-89DE9DA352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05940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0A5ED7-D4B4-4820-AF83-297557C05B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01F8D5-9D44-4E6A-87B6-F4B05457D1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21C017-FF40-418F-A1CE-03BCFFF336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F319D8-5EDD-43F6-A279-ED61F4841916}" type="datetimeFigureOut">
              <a:rPr lang="en-US" smtClean="0"/>
              <a:t>4/2/2019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7E040E-7DFF-4C1C-A2F8-0F86453725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4733D0-87E3-48E0-AD29-73EC26B90F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B28CF7-0AB7-4AC1-9B5E-89DE9DA352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2887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C8310C-DE50-4979-ACAB-D69DBA8084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D2F62F-E66B-4A7B-8C59-3FC72988F9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DB76F5-2D08-4C1D-ABEF-0A4EE5E956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F319D8-5EDD-43F6-A279-ED61F4841916}" type="datetimeFigureOut">
              <a:rPr lang="en-US" smtClean="0"/>
              <a:t>4/2/2019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61068F-BAC1-468C-B61D-FF5EBD9835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12FBEF-E9BF-409F-8985-0998525940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B28CF7-0AB7-4AC1-9B5E-89DE9DA352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59640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F81BE0-D719-411F-AF6B-3A98601963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94FE44-5B7D-4610-ABBF-D158BEB7CCA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88502FB-713B-4080-AF39-DE03386E60A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2AC845-BDC2-4A3A-8A9A-B1BAA83D1C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F319D8-5EDD-43F6-A279-ED61F4841916}" type="datetimeFigureOut">
              <a:rPr lang="en-US" smtClean="0"/>
              <a:t>4/2/2019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F08FB59-EB61-48F2-B666-EC8CA0EA73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2B69D61-879C-48C4-91EC-7D331D0EF1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B28CF7-0AB7-4AC1-9B5E-89DE9DA352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52294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890C55-8B38-4013-A08C-AE1A74632D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55B116-504D-4751-AC25-73290A55B5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3E5F23B-95B6-4B1D-8DED-167ED189CE6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B7CD552-CEB3-4A6D-B4E8-5D060178938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29251D0-C903-4607-B513-6C45BAF418A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93AC35A-3153-45C3-ABB3-4F88923FD7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F319D8-5EDD-43F6-A279-ED61F4841916}" type="datetimeFigureOut">
              <a:rPr lang="en-US" smtClean="0"/>
              <a:t>4/2/2019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B362A98-6F85-4DB6-864D-8933EE6B08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1C7F227-6C06-4DF7-A37B-DFD5860469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B28CF7-0AB7-4AC1-9B5E-89DE9DA352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75167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A92D51-A3FC-498F-9796-2AF79BFCD4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D99C305-1F18-4693-8566-4A58309D80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F319D8-5EDD-43F6-A279-ED61F4841916}" type="datetimeFigureOut">
              <a:rPr lang="en-US" smtClean="0"/>
              <a:t>4/2/2019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96E011A-BB21-4E9C-83CD-62C919737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8F678C4-DC58-424A-8515-F2AF804402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B28CF7-0AB7-4AC1-9B5E-89DE9DA352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36049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8563AF0-DD77-4BF0-8910-0EB499F5CD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F319D8-5EDD-43F6-A279-ED61F4841916}" type="datetimeFigureOut">
              <a:rPr lang="en-US" smtClean="0"/>
              <a:t>4/2/2019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51B688E-3216-4F36-8AB6-706664AFBF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BFB31E-CB55-4819-81BA-FA3A102332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B28CF7-0AB7-4AC1-9B5E-89DE9DA352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50807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959A97-CE18-43FD-BC1D-A252971E6C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8BF9F8-21E8-40C6-BCD3-1C93CA69C2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7BB6D7F-AF07-4032-9A0F-D490F900A8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CB6B2A-1058-4B74-B116-735E38F40F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F319D8-5EDD-43F6-A279-ED61F4841916}" type="datetimeFigureOut">
              <a:rPr lang="en-US" smtClean="0"/>
              <a:t>4/2/2019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FFFC67C-754A-4C80-8204-0D6860D9A4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1BFC75F-2294-4FC7-9455-23EC03CEE4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B28CF7-0AB7-4AC1-9B5E-89DE9DA352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209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AE7FB5-EB07-4009-917C-2F310F690A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A0E8CB6-D523-44EB-961B-4E89847EE7F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7A2E1ED-2242-4F33-87C1-C759DFF891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3CEDD2-B15C-4E61-A360-3D810467FA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F319D8-5EDD-43F6-A279-ED61F4841916}" type="datetimeFigureOut">
              <a:rPr lang="en-US" smtClean="0"/>
              <a:t>4/2/2019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29F717-FCE9-4E23-87B2-CE3E22DACF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C79CA56-8CC1-4597-AB50-D079F70816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B28CF7-0AB7-4AC1-9B5E-89DE9DA352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84295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7E0038C-10C4-4EAF-8EF5-9642B462D4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9395D8-0AEC-4B74-8DA6-44D447BE39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7F55ED-47ED-4A58-8BCB-EE1A22DF025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F319D8-5EDD-43F6-A279-ED61F4841916}" type="datetimeFigureOut">
              <a:rPr lang="en-US" smtClean="0"/>
              <a:t>4/2/2019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83F9B2-8FCC-4BF7-BF57-CEEB4BE899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B3262A-F558-4C9A-8739-3C57416CFC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B28CF7-0AB7-4AC1-9B5E-89DE9DA352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11614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17">
            <a:extLst>
              <a:ext uri="{FF2B5EF4-FFF2-40B4-BE49-F238E27FC236}">
                <a16:creationId xmlns:a16="http://schemas.microsoft.com/office/drawing/2014/main" id="{C95B82D5-A8BB-45BF-BED8-C7B2068921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36008" cy="6858000"/>
          </a:xfrm>
          <a:prstGeom prst="rect">
            <a:avLst/>
          </a:prstGeom>
          <a:solidFill>
            <a:srgbClr val="5C51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ounded Rectangle 9">
            <a:extLst>
              <a:ext uri="{FF2B5EF4-FFF2-40B4-BE49-F238E27FC236}">
                <a16:creationId xmlns:a16="http://schemas.microsoft.com/office/drawing/2014/main" id="{296C61EC-FBF4-4216-BE67-6C864D30A0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4632" y="484632"/>
            <a:ext cx="3666744" cy="5739187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Content Placeholder 3">
            <a:extLst>
              <a:ext uri="{FF2B5EF4-FFF2-40B4-BE49-F238E27FC236}">
                <a16:creationId xmlns:a16="http://schemas.microsoft.com/office/drawing/2014/main" id="{248749F0-CFB1-4399-A2F5-B6BE9F0C38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4672" y="914275"/>
            <a:ext cx="3026664" cy="2248290"/>
          </a:xfrm>
          <a:prstGeom prst="rect">
            <a:avLst/>
          </a:prstGeom>
          <a:effectLst/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BAB24F3-4C87-44C3-99F3-09BA29E2718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2220"/>
          <a:stretch/>
        </p:blipFill>
        <p:spPr>
          <a:xfrm>
            <a:off x="804672" y="3529771"/>
            <a:ext cx="3026663" cy="2301546"/>
          </a:xfrm>
          <a:prstGeom prst="rect">
            <a:avLst/>
          </a:prstGeom>
        </p:spPr>
      </p:pic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C76C7066-B007-4BBA-AD39-1FF8AD56E0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38222" y="1536290"/>
            <a:ext cx="6422848" cy="378541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200" b="1" dirty="0"/>
              <a:t>A</a:t>
            </a:r>
            <a:r>
              <a:rPr lang="en-US" sz="3200" dirty="0"/>
              <a:t>: Preoperative X-ray radiology showing infect bone (arrows) at the roots of teeth number XX and YY</a:t>
            </a:r>
          </a:p>
          <a:p>
            <a:pPr marL="0" indent="0">
              <a:buNone/>
            </a:pPr>
            <a:endParaRPr lang="en-US" sz="3200" dirty="0"/>
          </a:p>
          <a:p>
            <a:pPr marL="0" indent="0">
              <a:buNone/>
            </a:pPr>
            <a:endParaRPr lang="en-US" sz="3200" dirty="0"/>
          </a:p>
          <a:p>
            <a:pPr marL="0" indent="0">
              <a:buNone/>
            </a:pPr>
            <a:r>
              <a:rPr lang="en-US" sz="3200" b="1" dirty="0"/>
              <a:t>B</a:t>
            </a:r>
            <a:r>
              <a:rPr lang="en-US" sz="3200" dirty="0"/>
              <a:t>: Digital image showing Shefabone SCPC granules inside the defect after removal of the granulation tissue.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DB490D1-3A39-467A-A5C9-008347766686}"/>
              </a:ext>
            </a:extLst>
          </p:cNvPr>
          <p:cNvSpPr txBox="1"/>
          <p:nvPr/>
        </p:nvSpPr>
        <p:spPr>
          <a:xfrm>
            <a:off x="544121" y="796414"/>
            <a:ext cx="3706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A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E8C9736-7940-4BE4-B9EA-FC0F14B20AD4}"/>
              </a:ext>
            </a:extLst>
          </p:cNvPr>
          <p:cNvSpPr txBox="1"/>
          <p:nvPr/>
        </p:nvSpPr>
        <p:spPr>
          <a:xfrm>
            <a:off x="490041" y="3387219"/>
            <a:ext cx="3706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13621128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3" descr="A picture containing indoor, floor&#10;&#10;Description generated with very high confidence">
            <a:extLst>
              <a:ext uri="{FF2B5EF4-FFF2-40B4-BE49-F238E27FC236}">
                <a16:creationId xmlns:a16="http://schemas.microsoft.com/office/drawing/2014/main" id="{725539B2-77FE-48D3-B6AA-D5449652E4C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7674" b="-2"/>
          <a:stretch/>
        </p:blipFill>
        <p:spPr>
          <a:xfrm>
            <a:off x="4639056" y="10"/>
            <a:ext cx="7552944" cy="6857990"/>
          </a:xfrm>
          <a:prstGeom prst="rect">
            <a:avLst/>
          </a:prstGeom>
          <a:effectLst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01435EF-CB1E-4FB2-A4E1-DF65436E9E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485" y="629266"/>
            <a:ext cx="4152912" cy="1676603"/>
          </a:xfrm>
        </p:spPr>
        <p:txBody>
          <a:bodyPr>
            <a:normAutofit/>
          </a:bodyPr>
          <a:lstStyle/>
          <a:p>
            <a:r>
              <a:rPr lang="en-US" dirty="0"/>
              <a:t>Immediately post operative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FB7D8C60-A6BC-4EF5-8236-C1F1101736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1" y="2438400"/>
            <a:ext cx="3651466" cy="3785419"/>
          </a:xfrm>
        </p:spPr>
        <p:txBody>
          <a:bodyPr>
            <a:normAutofit/>
          </a:bodyPr>
          <a:lstStyle/>
          <a:p>
            <a:r>
              <a:rPr lang="en-US" dirty="0"/>
              <a:t>X-ray radiograph showing the SCPC granules inside the defect (Arrows)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3357598F-AF29-4705-A97C-FC749CCF1139}"/>
              </a:ext>
            </a:extLst>
          </p:cNvPr>
          <p:cNvCxnSpPr/>
          <p:nvPr/>
        </p:nvCxnSpPr>
        <p:spPr>
          <a:xfrm flipV="1">
            <a:off x="4758812" y="5284345"/>
            <a:ext cx="548640" cy="640080"/>
          </a:xfrm>
          <a:prstGeom prst="straightConnector1">
            <a:avLst/>
          </a:prstGeom>
          <a:ln w="47625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C4659005-8DF8-4B72-9F7F-83B133166FDB}"/>
              </a:ext>
            </a:extLst>
          </p:cNvPr>
          <p:cNvCxnSpPr/>
          <p:nvPr/>
        </p:nvCxnSpPr>
        <p:spPr>
          <a:xfrm flipV="1">
            <a:off x="6376219" y="5604385"/>
            <a:ext cx="548640" cy="640080"/>
          </a:xfrm>
          <a:prstGeom prst="straightConnector1">
            <a:avLst/>
          </a:prstGeom>
          <a:ln w="47625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349339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8F8AAABF-193E-4661-945E-C429586E1A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7" y="643467"/>
            <a:ext cx="6891187" cy="5546414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pic>
        <p:nvPicPr>
          <p:cNvPr id="7" name="Content Placeholder 3">
            <a:extLst>
              <a:ext uri="{FF2B5EF4-FFF2-40B4-BE49-F238E27FC236}">
                <a16:creationId xmlns:a16="http://schemas.microsoft.com/office/drawing/2014/main" id="{09C10978-ED25-4D36-8774-575C35B7BC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1812" y="1084055"/>
            <a:ext cx="6254496" cy="466523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CA4FBF4-7854-45A3-A8E0-257AB0EF49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96258" y="391238"/>
            <a:ext cx="3233930" cy="2556385"/>
          </a:xfrm>
        </p:spPr>
        <p:txBody>
          <a:bodyPr anchor="b">
            <a:normAutofit/>
          </a:bodyPr>
          <a:lstStyle/>
          <a:p>
            <a:r>
              <a:rPr lang="en-US" sz="4800" dirty="0"/>
              <a:t>3 months post operative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AD14C0D3-35C1-4540-8F78-06BACF1C3C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52999" y="3086715"/>
            <a:ext cx="3219450" cy="2195183"/>
          </a:xfrm>
        </p:spPr>
        <p:txBody>
          <a:bodyPr>
            <a:normAutofit fontScale="85000" lnSpcReduction="10000"/>
          </a:bodyPr>
          <a:lstStyle/>
          <a:p>
            <a:r>
              <a:rPr lang="en-US" sz="2400" dirty="0"/>
              <a:t>X-ray radiograph showing bone </a:t>
            </a:r>
            <a:r>
              <a:rPr lang="en-US" sz="2400" dirty="0" err="1"/>
              <a:t>regenrationa</a:t>
            </a:r>
            <a:r>
              <a:rPr lang="en-US" sz="2400" dirty="0"/>
              <a:t> </a:t>
            </a:r>
            <a:r>
              <a:rPr lang="en-US" sz="2400" dirty="0" err="1"/>
              <a:t>nd</a:t>
            </a:r>
            <a:r>
              <a:rPr lang="en-US" sz="2400" dirty="0"/>
              <a:t> graft material resorption inside the defect</a:t>
            </a:r>
          </a:p>
          <a:p>
            <a:r>
              <a:rPr lang="en-US" sz="2400" dirty="0"/>
              <a:t>The radiopacity of the newly formed bone matches that of the host bone</a:t>
            </a:r>
          </a:p>
        </p:txBody>
      </p:sp>
    </p:spTree>
    <p:extLst>
      <p:ext uri="{BB962C8B-B14F-4D97-AF65-F5344CB8AC3E}">
        <p14:creationId xmlns:p14="http://schemas.microsoft.com/office/powerpoint/2010/main" val="294798341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</TotalTime>
  <Words>84</Words>
  <Application>Microsoft Office PowerPoint</Application>
  <PresentationFormat>Widescreen</PresentationFormat>
  <Paragraphs>11</Paragraphs>
  <Slides>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7" baseType="lpstr">
      <vt:lpstr>Arial</vt:lpstr>
      <vt:lpstr>Calibri</vt:lpstr>
      <vt:lpstr>Calibri Light</vt:lpstr>
      <vt:lpstr>Office Theme</vt:lpstr>
      <vt:lpstr>PowerPoint Presentation</vt:lpstr>
      <vt:lpstr>Immediately post operative</vt:lpstr>
      <vt:lpstr>3 months post operative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El-Ghannam, Ahmed</dc:creator>
  <cp:lastModifiedBy>El-Ghannam, Ahmed</cp:lastModifiedBy>
  <cp:revision>8</cp:revision>
  <dcterms:created xsi:type="dcterms:W3CDTF">2018-07-02T12:32:48Z</dcterms:created>
  <dcterms:modified xsi:type="dcterms:W3CDTF">2019-04-03T01:39:30Z</dcterms:modified>
</cp:coreProperties>
</file>